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570" r:id="rId2"/>
    <p:sldId id="597" r:id="rId3"/>
    <p:sldId id="598" r:id="rId4"/>
    <p:sldId id="599" r:id="rId5"/>
    <p:sldId id="608" r:id="rId6"/>
    <p:sldId id="581" r:id="rId7"/>
    <p:sldId id="582" r:id="rId8"/>
    <p:sldId id="585" r:id="rId9"/>
    <p:sldId id="586" r:id="rId10"/>
    <p:sldId id="589" r:id="rId11"/>
    <p:sldId id="628" r:id="rId12"/>
    <p:sldId id="629" r:id="rId13"/>
    <p:sldId id="632" r:id="rId14"/>
    <p:sldId id="631" r:id="rId15"/>
    <p:sldId id="627" r:id="rId16"/>
    <p:sldId id="587" r:id="rId17"/>
    <p:sldId id="588" r:id="rId18"/>
    <p:sldId id="591" r:id="rId19"/>
    <p:sldId id="606" r:id="rId20"/>
    <p:sldId id="607" r:id="rId21"/>
    <p:sldId id="600" r:id="rId22"/>
    <p:sldId id="601" r:id="rId23"/>
    <p:sldId id="603" r:id="rId24"/>
    <p:sldId id="604" r:id="rId25"/>
    <p:sldId id="605" r:id="rId26"/>
    <p:sldId id="609" r:id="rId27"/>
    <p:sldId id="668" r:id="rId28"/>
    <p:sldId id="641" r:id="rId29"/>
    <p:sldId id="642" r:id="rId30"/>
    <p:sldId id="643" r:id="rId31"/>
    <p:sldId id="644" r:id="rId32"/>
    <p:sldId id="648" r:id="rId33"/>
    <p:sldId id="645" r:id="rId34"/>
    <p:sldId id="646" r:id="rId35"/>
    <p:sldId id="647" r:id="rId36"/>
    <p:sldId id="649" r:id="rId37"/>
    <p:sldId id="1195" r:id="rId38"/>
    <p:sldId id="1196" r:id="rId39"/>
    <p:sldId id="650" r:id="rId40"/>
    <p:sldId id="651" r:id="rId41"/>
    <p:sldId id="652" r:id="rId42"/>
    <p:sldId id="653" r:id="rId43"/>
    <p:sldId id="654" r:id="rId44"/>
    <p:sldId id="655" r:id="rId45"/>
    <p:sldId id="656" r:id="rId46"/>
    <p:sldId id="657" r:id="rId47"/>
    <p:sldId id="659" r:id="rId48"/>
    <p:sldId id="658" r:id="rId49"/>
    <p:sldId id="660" r:id="rId50"/>
    <p:sldId id="661" r:id="rId51"/>
    <p:sldId id="662" r:id="rId52"/>
    <p:sldId id="663" r:id="rId53"/>
    <p:sldId id="664" r:id="rId54"/>
    <p:sldId id="665" r:id="rId55"/>
    <p:sldId id="666" r:id="rId56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6EA"/>
    <a:srgbClr val="FAE2F6"/>
    <a:srgbClr val="170981"/>
    <a:srgbClr val="121328"/>
    <a:srgbClr val="000099"/>
    <a:srgbClr val="FEFFDC"/>
    <a:srgbClr val="BFF3D7"/>
    <a:srgbClr val="9BE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6045" autoAdjust="0"/>
  </p:normalViewPr>
  <p:slideViewPr>
    <p:cSldViewPr>
      <p:cViewPr varScale="1">
        <p:scale>
          <a:sx n="99" d="100"/>
          <a:sy n="99" d="100"/>
        </p:scale>
        <p:origin x="2000" y="176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7.xml"/><Relationship Id="rId2" Type="http://schemas.openxmlformats.org/officeDocument/2006/relationships/slide" Target="slides/slide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03428-20B1-4874-8FC5-8C693D33E0A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861ADE-F8C7-4836-BB75-C47C16656CD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6236FB2-9521-4F0B-9A1F-8605A37046AE}" type="slidenum">
              <a:rPr lang="zh-CN" altLang="en-US" sz="1200"/>
              <a:pPr/>
              <a:t>8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_</a:t>
            </a:r>
            <a:r>
              <a:rPr lang="zh-CN" altLang="en-US" dirty="0"/>
              <a:t>”的含义：前缀占用了序列数据中一个项集的字母，后缀仍可匹配该项集中的后续字母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EFC1-92BF-4505-8821-EFC85FEB93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5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EFC1-92BF-4505-8821-EFC85FEB93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5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AEFC1-92BF-4505-8821-EFC85FEB933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0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D97547B-872D-4988-8E85-07B524FDDF24}" type="slidenum">
              <a:rPr lang="zh-CN" altLang="en-US" sz="1200"/>
              <a:pPr/>
              <a:t>37</a:t>
            </a:fld>
            <a:endParaRPr lang="en-US" altLang="zh-CN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0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3BF414-7A38-A745-98DA-E8997B405479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184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255AE4-4E7C-45BD-8DBC-799C1026B36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976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D6672-0FFD-40FD-8319-0D524C3A20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8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381000"/>
            <a:ext cx="2095500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13410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5C265-3C57-4F7A-A5DD-DAD152816F4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414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36A111-235A-45A9-AEEC-99AF9E46CBC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01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FC94F4-9956-4D0E-9EA4-18FAC089871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064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528CF4-6B47-47EC-902A-BCFD50575EB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590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4252C-7F63-4CD3-8030-C66D8C35A2D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08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D3FD5-20CC-46E5-9A61-59DEC46D682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11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B467C-039A-4107-8AF7-C502611CC6A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56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BB6D4D-96C3-4798-897E-83DD964716B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665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282238-CEFD-4016-8D38-3249C1231EA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972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38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002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fld id="{57E4E2AD-0CF2-4C6E-B06E-67BB41F047D6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3079" name="Group 7"/>
          <p:cNvGrpSpPr>
            <a:grpSpLocks/>
          </p:cNvGrpSpPr>
          <p:nvPr/>
        </p:nvGrpSpPr>
        <p:grpSpPr bwMode="auto">
          <a:xfrm>
            <a:off x="0" y="1276350"/>
            <a:ext cx="9132888" cy="152400"/>
            <a:chOff x="0" y="804"/>
            <a:chExt cx="5753" cy="96"/>
          </a:xfrm>
        </p:grpSpPr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0" y="804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0" y="876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753475" y="6553200"/>
            <a:ext cx="390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fld id="{0065C004-79F7-484B-BB2A-BEA1B73F2F91}" type="slidenum">
              <a:rPr lang="zh-CN" altLang="en-US" sz="1400">
                <a:ea typeface="宋体" panose="02010600030101010101" pitchFamily="2" charset="-122"/>
              </a:rPr>
              <a:pPr algn="l"/>
              <a:t>‹#›</a:t>
            </a:fld>
            <a:endParaRPr lang="en-US" altLang="zh-CN" sz="140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Font typeface="Monotype Sorts" pitchFamily="2" charset="2"/>
        <a:buChar char="v"/>
        <a:defRPr sz="2800" b="1">
          <a:solidFill>
            <a:srgbClr val="17098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90000"/>
        <a:buFont typeface="Monotype Sorts" pitchFamily="2" charset="2"/>
        <a:buChar char="u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90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awn.cs.stanford.edu/project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stanford-futuredata/macrobase" TargetMode="External"/><Relationship Id="rId2" Type="http://schemas.openxmlformats.org/officeDocument/2006/relationships/hyperlink" Target="http://dawn.cs.stanford.edu/pubs/macrobase-sigmod2017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寻找频繁项集，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VIPER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with bitmap compression of data in vertical format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FP-Growth</a:t>
            </a:r>
            <a:r>
              <a:rPr lang="zh-CN" altLang="en-US" dirty="0">
                <a:ea typeface="宋体" panose="02010600030101010101" pitchFamily="2" charset="-122"/>
              </a:rPr>
              <a:t>算法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using a tree structure in horizontal format</a:t>
            </a:r>
          </a:p>
          <a:p>
            <a:pPr lvl="3">
              <a:buFont typeface="Monotype Sorts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寻找频繁序列，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 err="1">
                <a:ea typeface="宋体" panose="02010600030101010101" pitchFamily="2" charset="-122"/>
              </a:rPr>
              <a:t>PrefixSpan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7539" name="Rectangle 3"/>
          <p:cNvSpPr>
            <a:spLocks noChangeArrowheads="1"/>
          </p:cNvSpPr>
          <p:nvPr/>
        </p:nvSpPr>
        <p:spPr bwMode="auto">
          <a:xfrm>
            <a:off x="762000" y="0"/>
            <a:ext cx="80962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marL="0"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440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本讲内容</a:t>
            </a:r>
            <a:endParaRPr lang="en-US" altLang="zh-CN" sz="4400">
              <a:effectLst>
                <a:outerShdw blurRad="38100" dist="38100" dir="2700000" algn="tl">
                  <a:srgbClr val="FFFFFF"/>
                </a:outerShdw>
              </a:effectLst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39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ea typeface="宋体" pitchFamily="2" charset="-122"/>
              </a:rPr>
              <a:t>条件模式基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00188"/>
            <a:ext cx="8382000" cy="14335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100">
                <a:ea typeface="宋体" panose="02010600030101010101" pitchFamily="2" charset="-122"/>
              </a:rPr>
              <a:t>对所有的频繁项目，找到每一个项目在</a:t>
            </a:r>
            <a:r>
              <a:rPr lang="en-US" altLang="zh-CN" sz="2100">
                <a:ea typeface="宋体" panose="02010600030101010101" pitchFamily="2" charset="-122"/>
              </a:rPr>
              <a:t>FP-Tree</a:t>
            </a:r>
            <a:r>
              <a:rPr lang="zh-CN" altLang="en-US" sz="2100">
                <a:ea typeface="宋体" panose="02010600030101010101" pitchFamily="2" charset="-122"/>
              </a:rPr>
              <a:t>的所有前缀，构成每个项目的条件模式基（类似于条件或投影数据库，但去掉了部分不频繁的项目，如</a:t>
            </a:r>
            <a:r>
              <a:rPr lang="en-US" altLang="zh-CN" sz="2100">
                <a:ea typeface="宋体" panose="02010600030101010101" pitchFamily="2" charset="-122"/>
              </a:rPr>
              <a:t>g</a:t>
            </a:r>
            <a:r>
              <a:rPr lang="zh-CN" altLang="en-US" sz="2100">
                <a:ea typeface="宋体" panose="02010600030101010101" pitchFamily="2" charset="-122"/>
              </a:rPr>
              <a:t>，</a:t>
            </a:r>
            <a:r>
              <a:rPr lang="en-US" altLang="zh-CN" sz="2100">
                <a:ea typeface="宋体" panose="02010600030101010101" pitchFamily="2" charset="-122"/>
              </a:rPr>
              <a:t>i</a:t>
            </a:r>
            <a:r>
              <a:rPr lang="zh-CN" altLang="en-US" sz="2100">
                <a:ea typeface="宋体" panose="02010600030101010101" pitchFamily="2" charset="-122"/>
              </a:rPr>
              <a:t>等）</a:t>
            </a:r>
            <a:endParaRPr lang="en-US" altLang="zh-CN" sz="2100">
              <a:ea typeface="宋体" panose="02010600030101010101" pitchFamily="2" charset="-122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461000" y="3667125"/>
            <a:ext cx="3327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Conditional </a:t>
            </a:r>
            <a:r>
              <a:rPr lang="en-US" altLang="zh-CN" sz="2000" b="1">
                <a:ea typeface="宋体" panose="02010600030101010101" pitchFamily="2" charset="-122"/>
              </a:rPr>
              <a:t>pattern bases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u="sng">
                <a:ea typeface="宋体" panose="02010600030101010101" pitchFamily="2" charset="-122"/>
              </a:rPr>
              <a:t>item	cond. pattern base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f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c	f:3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a	fc:3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b	fca:1, f:1, c:1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m	fca:2, fcab:1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p	fcam:2, cb:1</a:t>
            </a:r>
          </a:p>
        </p:txBody>
      </p:sp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304800" y="3048000"/>
            <a:ext cx="4637088" cy="3525838"/>
            <a:chOff x="2496" y="1772"/>
            <a:chExt cx="2921" cy="2226"/>
          </a:xfrm>
        </p:grpSpPr>
        <p:sp>
          <p:nvSpPr>
            <p:cNvPr id="13318" name="Text Box 6"/>
            <p:cNvSpPr txBox="1">
              <a:spLocks noChangeArrowheads="1"/>
            </p:cNvSpPr>
            <p:nvPr/>
          </p:nvSpPr>
          <p:spPr bwMode="auto">
            <a:xfrm>
              <a:off x="4796" y="1772"/>
              <a:ext cx="27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zh-CN" altLang="en-US" sz="2000">
                  <a:ea typeface="宋体" panose="02010600030101010101" pitchFamily="2" charset="-122"/>
                </a:rPr>
                <a:t>{}</a:t>
              </a:r>
            </a:p>
          </p:txBody>
        </p:sp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4508" y="2205"/>
              <a:ext cx="301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f:4</a:t>
              </a:r>
            </a:p>
          </p:txBody>
        </p:sp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5084" y="2205"/>
              <a:ext cx="328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c:1</a:t>
              </a:r>
            </a:p>
          </p:txBody>
        </p:sp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5080" y="2588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5080" y="2971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p:1</a:t>
              </a:r>
            </a:p>
          </p:txBody>
        </p:sp>
        <p:cxnSp>
          <p:nvCxnSpPr>
            <p:cNvPr id="13323" name="AutoShape 11"/>
            <p:cNvCxnSpPr>
              <a:cxnSpLocks noChangeShapeType="1"/>
              <a:stCxn id="13320" idx="2"/>
              <a:endCxn id="13321" idx="0"/>
            </p:cNvCxnSpPr>
            <p:nvPr/>
          </p:nvCxnSpPr>
          <p:spPr bwMode="auto">
            <a:xfrm>
              <a:off x="5248" y="2458"/>
              <a:ext cx="1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AutoShape 12"/>
            <p:cNvCxnSpPr>
              <a:cxnSpLocks noChangeShapeType="1"/>
              <a:stCxn id="13321" idx="2"/>
              <a:endCxn id="13322" idx="0"/>
            </p:cNvCxnSpPr>
            <p:nvPr/>
          </p:nvCxnSpPr>
          <p:spPr bwMode="auto">
            <a:xfrm>
              <a:off x="5249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AutoShape 13"/>
            <p:cNvCxnSpPr>
              <a:cxnSpLocks noChangeShapeType="1"/>
              <a:stCxn id="13318" idx="2"/>
              <a:endCxn id="13320" idx="0"/>
            </p:cNvCxnSpPr>
            <p:nvPr/>
          </p:nvCxnSpPr>
          <p:spPr bwMode="auto">
            <a:xfrm>
              <a:off x="4935" y="2026"/>
              <a:ext cx="313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6" name="AutoShape 14"/>
            <p:cNvCxnSpPr>
              <a:cxnSpLocks noChangeShapeType="1"/>
              <a:stCxn id="13318" idx="2"/>
              <a:endCxn id="13319" idx="0"/>
            </p:cNvCxnSpPr>
            <p:nvPr/>
          </p:nvCxnSpPr>
          <p:spPr bwMode="auto">
            <a:xfrm flipH="1">
              <a:off x="4659" y="2026"/>
              <a:ext cx="276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27" name="Text Box 15"/>
            <p:cNvSpPr txBox="1">
              <a:spLocks noChangeArrowheads="1"/>
            </p:cNvSpPr>
            <p:nvPr/>
          </p:nvSpPr>
          <p:spPr bwMode="auto">
            <a:xfrm>
              <a:off x="4700" y="2588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3328" name="Text Box 16"/>
            <p:cNvSpPr txBox="1">
              <a:spLocks noChangeArrowheads="1"/>
            </p:cNvSpPr>
            <p:nvPr/>
          </p:nvSpPr>
          <p:spPr bwMode="auto">
            <a:xfrm>
              <a:off x="4321" y="2588"/>
              <a:ext cx="328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c:3</a:t>
              </a:r>
            </a:p>
          </p:txBody>
        </p:sp>
        <p:cxnSp>
          <p:nvCxnSpPr>
            <p:cNvPr id="13329" name="AutoShape 17"/>
            <p:cNvCxnSpPr>
              <a:cxnSpLocks noChangeShapeType="1"/>
              <a:stCxn id="13319" idx="2"/>
              <a:endCxn id="13328" idx="0"/>
            </p:cNvCxnSpPr>
            <p:nvPr/>
          </p:nvCxnSpPr>
          <p:spPr bwMode="auto">
            <a:xfrm flipH="1">
              <a:off x="4485" y="2458"/>
              <a:ext cx="174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0" name="AutoShape 18"/>
            <p:cNvCxnSpPr>
              <a:cxnSpLocks noChangeShapeType="1"/>
              <a:stCxn id="13319" idx="2"/>
              <a:endCxn id="13327" idx="0"/>
            </p:cNvCxnSpPr>
            <p:nvPr/>
          </p:nvCxnSpPr>
          <p:spPr bwMode="auto">
            <a:xfrm>
              <a:off x="4659" y="2458"/>
              <a:ext cx="21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31" name="Text Box 19"/>
            <p:cNvSpPr txBox="1">
              <a:spLocks noChangeArrowheads="1"/>
            </p:cNvSpPr>
            <p:nvPr/>
          </p:nvSpPr>
          <p:spPr bwMode="auto">
            <a:xfrm>
              <a:off x="4316" y="2971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a:3</a:t>
              </a:r>
            </a:p>
          </p:txBody>
        </p:sp>
        <p:sp>
          <p:nvSpPr>
            <p:cNvPr id="13332" name="Text Box 20"/>
            <p:cNvSpPr txBox="1">
              <a:spLocks noChangeArrowheads="1"/>
            </p:cNvSpPr>
            <p:nvPr/>
          </p:nvSpPr>
          <p:spPr bwMode="auto">
            <a:xfrm>
              <a:off x="4556" y="3356"/>
              <a:ext cx="337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3333" name="Text Box 21"/>
            <p:cNvSpPr txBox="1">
              <a:spLocks noChangeArrowheads="1"/>
            </p:cNvSpPr>
            <p:nvPr/>
          </p:nvSpPr>
          <p:spPr bwMode="auto">
            <a:xfrm>
              <a:off x="4130" y="3356"/>
              <a:ext cx="373" cy="25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m:2</a:t>
              </a:r>
            </a:p>
          </p:txBody>
        </p:sp>
        <p:sp>
          <p:nvSpPr>
            <p:cNvPr id="13334" name="Text Box 22"/>
            <p:cNvSpPr txBox="1">
              <a:spLocks noChangeArrowheads="1"/>
            </p:cNvSpPr>
            <p:nvPr/>
          </p:nvSpPr>
          <p:spPr bwMode="auto">
            <a:xfrm>
              <a:off x="4148" y="3739"/>
              <a:ext cx="337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p:2</a:t>
              </a:r>
            </a:p>
          </p:txBody>
        </p:sp>
        <p:cxnSp>
          <p:nvCxnSpPr>
            <p:cNvPr id="13335" name="AutoShape 23"/>
            <p:cNvCxnSpPr>
              <a:cxnSpLocks noChangeShapeType="1"/>
              <a:stCxn id="13328" idx="2"/>
              <a:endCxn id="13331" idx="0"/>
            </p:cNvCxnSpPr>
            <p:nvPr/>
          </p:nvCxnSpPr>
          <p:spPr bwMode="auto">
            <a:xfrm>
              <a:off x="4485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6" name="AutoShape 24"/>
            <p:cNvCxnSpPr>
              <a:cxnSpLocks noChangeShapeType="1"/>
              <a:stCxn id="13331" idx="2"/>
              <a:endCxn id="13333" idx="0"/>
            </p:cNvCxnSpPr>
            <p:nvPr/>
          </p:nvCxnSpPr>
          <p:spPr bwMode="auto">
            <a:xfrm flipH="1">
              <a:off x="4317" y="3226"/>
              <a:ext cx="168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7" name="AutoShape 25"/>
            <p:cNvCxnSpPr>
              <a:cxnSpLocks noChangeShapeType="1"/>
              <a:stCxn id="13331" idx="2"/>
              <a:endCxn id="13332" idx="0"/>
            </p:cNvCxnSpPr>
            <p:nvPr/>
          </p:nvCxnSpPr>
          <p:spPr bwMode="auto">
            <a:xfrm>
              <a:off x="4485" y="3226"/>
              <a:ext cx="24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8" name="AutoShape 26"/>
            <p:cNvCxnSpPr>
              <a:cxnSpLocks noChangeShapeType="1"/>
              <a:stCxn id="13333" idx="2"/>
              <a:endCxn id="13334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39" name="Text Box 27"/>
            <p:cNvSpPr txBox="1">
              <a:spLocks noChangeArrowheads="1"/>
            </p:cNvSpPr>
            <p:nvPr/>
          </p:nvSpPr>
          <p:spPr bwMode="auto">
            <a:xfrm>
              <a:off x="4538" y="3739"/>
              <a:ext cx="373" cy="25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m:1</a:t>
              </a:r>
            </a:p>
          </p:txBody>
        </p:sp>
        <p:cxnSp>
          <p:nvCxnSpPr>
            <p:cNvPr id="13340" name="AutoShape 28"/>
            <p:cNvCxnSpPr>
              <a:cxnSpLocks noChangeShapeType="1"/>
              <a:stCxn id="13332" idx="2"/>
              <a:endCxn id="13339" idx="0"/>
            </p:cNvCxnSpPr>
            <p:nvPr/>
          </p:nvCxnSpPr>
          <p:spPr bwMode="auto">
            <a:xfrm>
              <a:off x="4725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41" name="Text Box 29"/>
            <p:cNvSpPr txBox="1">
              <a:spLocks noChangeArrowheads="1"/>
            </p:cNvSpPr>
            <p:nvPr/>
          </p:nvSpPr>
          <p:spPr bwMode="auto">
            <a:xfrm>
              <a:off x="2496" y="1935"/>
              <a:ext cx="1602" cy="162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altLang="zh-CN" sz="2000" b="1">
                  <a:ea typeface="宋体" panose="02010600030101010101" pitchFamily="2" charset="-122"/>
                </a:rPr>
                <a:t>Header Table</a:t>
              </a:r>
            </a:p>
            <a:p>
              <a:pPr algn="l">
                <a:lnSpc>
                  <a:spcPct val="90000"/>
                </a:lnSpc>
              </a:pPr>
              <a:endParaRPr lang="en-US" altLang="zh-CN" sz="2000" b="1">
                <a:ea typeface="宋体" panose="02010600030101010101" pitchFamily="2" charset="-122"/>
              </a:endParaRPr>
            </a:p>
            <a:p>
              <a:pPr algn="l">
                <a:lnSpc>
                  <a:spcPct val="90000"/>
                </a:lnSpc>
              </a:pPr>
              <a:r>
                <a:rPr lang="en-US" altLang="zh-CN" sz="2000" b="1" i="1" u="sng">
                  <a:ea typeface="宋体" panose="02010600030101010101" pitchFamily="2" charset="-122"/>
                </a:rPr>
                <a:t>Item  frequency  head 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 f	4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c	4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a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b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m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p	3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13342" name="Freeform 30"/>
            <p:cNvSpPr>
              <a:spLocks/>
            </p:cNvSpPr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3" name="Freeform 31"/>
            <p:cNvSpPr>
              <a:spLocks/>
            </p:cNvSpPr>
            <p:nvPr/>
          </p:nvSpPr>
          <p:spPr bwMode="auto">
            <a:xfrm>
              <a:off x="3879" y="2725"/>
              <a:ext cx="432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  <a:gd name="T6" fmla="*/ 0 w 432"/>
                <a:gd name="T7" fmla="*/ 0 h 1"/>
                <a:gd name="T8" fmla="*/ 432 w 43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4" name="Freeform 32"/>
            <p:cNvSpPr>
              <a:spLocks/>
            </p:cNvSpPr>
            <p:nvPr/>
          </p:nvSpPr>
          <p:spPr bwMode="auto">
            <a:xfrm>
              <a:off x="4599" y="2341"/>
              <a:ext cx="480" cy="384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5" name="Freeform 33"/>
            <p:cNvSpPr>
              <a:spLocks/>
            </p:cNvSpPr>
            <p:nvPr/>
          </p:nvSpPr>
          <p:spPr bwMode="auto">
            <a:xfrm>
              <a:off x="3879" y="2928"/>
              <a:ext cx="432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6" name="Freeform 34"/>
            <p:cNvSpPr>
              <a:spLocks/>
            </p:cNvSpPr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7" name="Freeform 35"/>
            <p:cNvSpPr>
              <a:spLocks/>
            </p:cNvSpPr>
            <p:nvPr/>
          </p:nvSpPr>
          <p:spPr bwMode="auto">
            <a:xfrm>
              <a:off x="4848" y="2832"/>
              <a:ext cx="56" cy="672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48" name="Line 36"/>
            <p:cNvSpPr>
              <a:spLocks noChangeShapeType="1"/>
            </p:cNvSpPr>
            <p:nvPr/>
          </p:nvSpPr>
          <p:spPr bwMode="auto">
            <a:xfrm>
              <a:off x="4983" y="2725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9" name="Freeform 37"/>
            <p:cNvSpPr>
              <a:spLocks/>
            </p:cNvSpPr>
            <p:nvPr/>
          </p:nvSpPr>
          <p:spPr bwMode="auto">
            <a:xfrm>
              <a:off x="3888" y="3264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50" name="Freeform 38"/>
            <p:cNvSpPr>
              <a:spLocks/>
            </p:cNvSpPr>
            <p:nvPr/>
          </p:nvSpPr>
          <p:spPr bwMode="auto">
            <a:xfrm>
              <a:off x="4464" y="3504"/>
              <a:ext cx="96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51" name="Freeform 39"/>
            <p:cNvSpPr>
              <a:spLocks/>
            </p:cNvSpPr>
            <p:nvPr/>
          </p:nvSpPr>
          <p:spPr bwMode="auto">
            <a:xfrm>
              <a:off x="3888" y="3456"/>
              <a:ext cx="288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52" name="Freeform 40"/>
            <p:cNvSpPr>
              <a:spLocks/>
            </p:cNvSpPr>
            <p:nvPr/>
          </p:nvSpPr>
          <p:spPr bwMode="auto">
            <a:xfrm>
              <a:off x="4464" y="3216"/>
              <a:ext cx="768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ea typeface="宋体" pitchFamily="2" charset="-122"/>
              </a:rPr>
              <a:t>递归构造条件模式基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600200"/>
            <a:ext cx="8048625" cy="12573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用每一个项目的条件模式基作为输入，递归</a:t>
            </a:r>
            <a:r>
              <a:rPr lang="en-US" altLang="zh-CN">
                <a:ea typeface="宋体" panose="02010600030101010101" pitchFamily="2" charset="-122"/>
              </a:rPr>
              <a:t>FP-Growth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714875" y="3429000"/>
            <a:ext cx="3276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 b="1" i="1">
                <a:ea typeface="宋体" panose="02010600030101010101" pitchFamily="2" charset="-122"/>
              </a:rPr>
              <a:t>m-conditional </a:t>
            </a:r>
            <a:r>
              <a:rPr lang="en-US" altLang="zh-CN" sz="1800" b="1">
                <a:ea typeface="宋体" panose="02010600030101010101" pitchFamily="2" charset="-122"/>
              </a:rPr>
              <a:t>pattern base:</a:t>
            </a:r>
          </a:p>
          <a:p>
            <a:pPr lvl="1" algn="l"/>
            <a:r>
              <a:rPr lang="en-US" altLang="zh-CN" sz="1800" b="1" i="1">
                <a:ea typeface="宋体" panose="02010600030101010101" pitchFamily="2" charset="-122"/>
              </a:rPr>
              <a:t>fca:2, fcab:1</a:t>
            </a:r>
          </a:p>
        </p:txBody>
      </p:sp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4643438" y="4143375"/>
            <a:ext cx="2298700" cy="2324100"/>
            <a:chOff x="3312" y="2736"/>
            <a:chExt cx="1448" cy="1464"/>
          </a:xfrm>
        </p:grpSpPr>
        <p:grpSp>
          <p:nvGrpSpPr>
            <p:cNvPr id="14380" name="Group 6"/>
            <p:cNvGrpSpPr>
              <a:grpSpLocks/>
            </p:cNvGrpSpPr>
            <p:nvPr/>
          </p:nvGrpSpPr>
          <p:grpSpPr bwMode="auto">
            <a:xfrm>
              <a:off x="3792" y="2736"/>
              <a:ext cx="329" cy="1297"/>
              <a:chOff x="2282" y="2456"/>
              <a:chExt cx="329" cy="1297"/>
            </a:xfrm>
          </p:grpSpPr>
          <p:sp>
            <p:nvSpPr>
              <p:cNvPr id="1438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7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zh-CN" altLang="en-US" sz="2000">
                    <a:ea typeface="宋体" panose="02010600030101010101" pitchFamily="2" charset="-122"/>
                  </a:rPr>
                  <a:t>{}</a:t>
                </a:r>
              </a:p>
            </p:txBody>
          </p:sp>
          <p:sp>
            <p:nvSpPr>
              <p:cNvPr id="1438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f:3</a:t>
                </a:r>
              </a:p>
            </p:txBody>
          </p:sp>
          <p:sp>
            <p:nvSpPr>
              <p:cNvPr id="1438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c:3</a:t>
                </a:r>
              </a:p>
            </p:txBody>
          </p:sp>
          <p:sp>
            <p:nvSpPr>
              <p:cNvPr id="1438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32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a:3</a:t>
                </a:r>
              </a:p>
            </p:txBody>
          </p:sp>
          <p:cxnSp>
            <p:nvCxnSpPr>
              <p:cNvPr id="14386" name="AutoShape 11"/>
              <p:cNvCxnSpPr>
                <a:cxnSpLocks noChangeShapeType="1"/>
                <a:stCxn id="14382" idx="2"/>
                <a:endCxn id="14383" idx="0"/>
              </p:cNvCxnSpPr>
              <p:nvPr/>
            </p:nvCxnSpPr>
            <p:spPr bwMode="auto">
              <a:xfrm>
                <a:off x="2447" y="2706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87" name="AutoShape 12"/>
              <p:cNvCxnSpPr>
                <a:cxnSpLocks noChangeShapeType="1"/>
                <a:stCxn id="14383" idx="2"/>
                <a:endCxn id="14384" idx="0"/>
              </p:cNvCxnSpPr>
              <p:nvPr/>
            </p:nvCxnSpPr>
            <p:spPr bwMode="auto">
              <a:xfrm>
                <a:off x="2447" y="3090"/>
                <a:ext cx="0" cy="7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88" name="AutoShape 13"/>
              <p:cNvCxnSpPr>
                <a:cxnSpLocks noChangeShapeType="1"/>
                <a:stCxn id="14384" idx="2"/>
                <a:endCxn id="14385" idx="0"/>
              </p:cNvCxnSpPr>
              <p:nvPr/>
            </p:nvCxnSpPr>
            <p:spPr bwMode="auto">
              <a:xfrm>
                <a:off x="2447" y="3417"/>
                <a:ext cx="0" cy="8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81" name="Text Box 14"/>
            <p:cNvSpPr txBox="1">
              <a:spLocks noChangeArrowheads="1"/>
            </p:cNvSpPr>
            <p:nvPr/>
          </p:nvSpPr>
          <p:spPr bwMode="auto">
            <a:xfrm>
              <a:off x="3312" y="3969"/>
              <a:ext cx="14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1800" b="1" i="1">
                  <a:ea typeface="宋体" panose="02010600030101010101" pitchFamily="2" charset="-122"/>
                </a:rPr>
                <a:t>m-conditional </a:t>
              </a:r>
              <a:r>
                <a:rPr lang="en-US" altLang="zh-CN" sz="1800" b="1">
                  <a:ea typeface="宋体" panose="02010600030101010101" pitchFamily="2" charset="-122"/>
                </a:rPr>
                <a:t>FP-tree</a:t>
              </a:r>
              <a:endParaRPr lang="en-US" altLang="zh-CN" sz="1800" b="1" i="1">
                <a:ea typeface="宋体" panose="02010600030101010101" pitchFamily="2" charset="-122"/>
              </a:endParaRPr>
            </a:p>
          </p:txBody>
        </p:sp>
      </p:grpSp>
      <p:sp>
        <p:nvSpPr>
          <p:cNvPr id="14342" name="Text Box 16"/>
          <p:cNvSpPr txBox="1">
            <a:spLocks noChangeArrowheads="1"/>
          </p:cNvSpPr>
          <p:nvPr/>
        </p:nvSpPr>
        <p:spPr bwMode="auto">
          <a:xfrm>
            <a:off x="4929188" y="4643438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sp>
        <p:nvSpPr>
          <p:cNvPr id="14343" name="Rectangle 17"/>
          <p:cNvSpPr>
            <a:spLocks noChangeArrowheads="1"/>
          </p:cNvSpPr>
          <p:nvPr/>
        </p:nvSpPr>
        <p:spPr bwMode="auto">
          <a:xfrm>
            <a:off x="5929313" y="4643438"/>
            <a:ext cx="496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</a:p>
        </p:txBody>
      </p:sp>
      <p:sp>
        <p:nvSpPr>
          <p:cNvPr id="14344" name="Text Box 18"/>
          <p:cNvSpPr txBox="1">
            <a:spLocks noChangeArrowheads="1"/>
          </p:cNvSpPr>
          <p:nvPr/>
        </p:nvSpPr>
        <p:spPr bwMode="auto">
          <a:xfrm>
            <a:off x="3892550" y="3595688"/>
            <a:ext cx="44132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zh-CN" altLang="en-US" sz="20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3430588" y="4140200"/>
            <a:ext cx="47783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f:4</a:t>
            </a: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4351338" y="4140200"/>
            <a:ext cx="5207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c:1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4343400" y="46228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4348" name="Text Box 22"/>
          <p:cNvSpPr txBox="1">
            <a:spLocks noChangeArrowheads="1"/>
          </p:cNvSpPr>
          <p:nvPr/>
        </p:nvSpPr>
        <p:spPr bwMode="auto">
          <a:xfrm>
            <a:off x="4343400" y="51054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p:1</a:t>
            </a:r>
          </a:p>
        </p:txBody>
      </p:sp>
      <p:cxnSp>
        <p:nvCxnSpPr>
          <p:cNvPr id="14349" name="AutoShape 23"/>
          <p:cNvCxnSpPr>
            <a:cxnSpLocks noChangeShapeType="1"/>
            <a:stCxn id="14346" idx="2"/>
            <a:endCxn id="14347" idx="0"/>
          </p:cNvCxnSpPr>
          <p:nvPr/>
        </p:nvCxnSpPr>
        <p:spPr bwMode="auto">
          <a:xfrm>
            <a:off x="4613275" y="4459288"/>
            <a:ext cx="1588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24"/>
          <p:cNvCxnSpPr>
            <a:cxnSpLocks noChangeShapeType="1"/>
            <a:stCxn id="14347" idx="2"/>
            <a:endCxn id="14348" idx="0"/>
          </p:cNvCxnSpPr>
          <p:nvPr/>
        </p:nvCxnSpPr>
        <p:spPr bwMode="auto">
          <a:xfrm>
            <a:off x="4614863" y="4941888"/>
            <a:ext cx="0" cy="169862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AutoShape 25"/>
          <p:cNvCxnSpPr>
            <a:cxnSpLocks noChangeShapeType="1"/>
            <a:stCxn id="14344" idx="2"/>
            <a:endCxn id="14346" idx="0"/>
          </p:cNvCxnSpPr>
          <p:nvPr/>
        </p:nvCxnSpPr>
        <p:spPr bwMode="auto">
          <a:xfrm>
            <a:off x="4113213" y="3914775"/>
            <a:ext cx="500062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AutoShape 26"/>
          <p:cNvCxnSpPr>
            <a:cxnSpLocks noChangeShapeType="1"/>
            <a:stCxn id="14344" idx="2"/>
            <a:endCxn id="14345" idx="0"/>
          </p:cNvCxnSpPr>
          <p:nvPr/>
        </p:nvCxnSpPr>
        <p:spPr bwMode="auto">
          <a:xfrm flipH="1">
            <a:off x="3671888" y="3914775"/>
            <a:ext cx="441325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3" name="Text Box 27"/>
          <p:cNvSpPr txBox="1">
            <a:spLocks noChangeArrowheads="1"/>
          </p:cNvSpPr>
          <p:nvPr/>
        </p:nvSpPr>
        <p:spPr bwMode="auto">
          <a:xfrm>
            <a:off x="3736975" y="4622800"/>
            <a:ext cx="534988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4354" name="Text Box 28"/>
          <p:cNvSpPr txBox="1">
            <a:spLocks noChangeArrowheads="1"/>
          </p:cNvSpPr>
          <p:nvPr/>
        </p:nvSpPr>
        <p:spPr bwMode="auto">
          <a:xfrm>
            <a:off x="3133725" y="4622800"/>
            <a:ext cx="519113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c:3</a:t>
            </a:r>
          </a:p>
        </p:txBody>
      </p:sp>
      <p:cxnSp>
        <p:nvCxnSpPr>
          <p:cNvPr id="14355" name="AutoShape 29"/>
          <p:cNvCxnSpPr>
            <a:cxnSpLocks noChangeShapeType="1"/>
            <a:stCxn id="14345" idx="2"/>
            <a:endCxn id="14354" idx="0"/>
          </p:cNvCxnSpPr>
          <p:nvPr/>
        </p:nvCxnSpPr>
        <p:spPr bwMode="auto">
          <a:xfrm flipH="1">
            <a:off x="3394075" y="4459288"/>
            <a:ext cx="277813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6" name="AutoShape 30"/>
          <p:cNvCxnSpPr>
            <a:cxnSpLocks noChangeShapeType="1"/>
            <a:stCxn id="14345" idx="2"/>
            <a:endCxn id="14353" idx="0"/>
          </p:cNvCxnSpPr>
          <p:nvPr/>
        </p:nvCxnSpPr>
        <p:spPr bwMode="auto">
          <a:xfrm>
            <a:off x="3671888" y="4459288"/>
            <a:ext cx="334962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7" name="Text Box 31"/>
          <p:cNvSpPr txBox="1">
            <a:spLocks noChangeArrowheads="1"/>
          </p:cNvSpPr>
          <p:nvPr/>
        </p:nvSpPr>
        <p:spPr bwMode="auto">
          <a:xfrm>
            <a:off x="3124200" y="5105400"/>
            <a:ext cx="53498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a:3</a:t>
            </a:r>
          </a:p>
        </p:txBody>
      </p:sp>
      <p:sp>
        <p:nvSpPr>
          <p:cNvPr id="14358" name="Text Box 32"/>
          <p:cNvSpPr txBox="1">
            <a:spLocks noChangeArrowheads="1"/>
          </p:cNvSpPr>
          <p:nvPr/>
        </p:nvSpPr>
        <p:spPr bwMode="auto">
          <a:xfrm>
            <a:off x="3506788" y="5588000"/>
            <a:ext cx="53498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4359" name="Text Box 33"/>
          <p:cNvSpPr txBox="1">
            <a:spLocks noChangeArrowheads="1"/>
          </p:cNvSpPr>
          <p:nvPr/>
        </p:nvSpPr>
        <p:spPr bwMode="auto">
          <a:xfrm>
            <a:off x="2822575" y="5588000"/>
            <a:ext cx="59213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m:2</a:t>
            </a:r>
          </a:p>
        </p:txBody>
      </p:sp>
      <p:sp>
        <p:nvSpPr>
          <p:cNvPr id="14360" name="Text Box 34"/>
          <p:cNvSpPr txBox="1">
            <a:spLocks noChangeArrowheads="1"/>
          </p:cNvSpPr>
          <p:nvPr/>
        </p:nvSpPr>
        <p:spPr bwMode="auto">
          <a:xfrm>
            <a:off x="2855913" y="6072188"/>
            <a:ext cx="5365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p:2</a:t>
            </a:r>
          </a:p>
        </p:txBody>
      </p:sp>
      <p:cxnSp>
        <p:nvCxnSpPr>
          <p:cNvPr id="14361" name="AutoShape 35"/>
          <p:cNvCxnSpPr>
            <a:cxnSpLocks noChangeShapeType="1"/>
            <a:stCxn id="14354" idx="2"/>
            <a:endCxn id="14357" idx="0"/>
          </p:cNvCxnSpPr>
          <p:nvPr/>
        </p:nvCxnSpPr>
        <p:spPr bwMode="auto">
          <a:xfrm>
            <a:off x="3394075" y="4941888"/>
            <a:ext cx="0" cy="169862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36"/>
          <p:cNvCxnSpPr>
            <a:cxnSpLocks noChangeShapeType="1"/>
            <a:stCxn id="14357" idx="2"/>
            <a:endCxn id="14359" idx="0"/>
          </p:cNvCxnSpPr>
          <p:nvPr/>
        </p:nvCxnSpPr>
        <p:spPr bwMode="auto">
          <a:xfrm flipH="1">
            <a:off x="3124200" y="5426075"/>
            <a:ext cx="269875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3" name="AutoShape 37"/>
          <p:cNvCxnSpPr>
            <a:cxnSpLocks noChangeShapeType="1"/>
            <a:stCxn id="14357" idx="2"/>
            <a:endCxn id="14358" idx="0"/>
          </p:cNvCxnSpPr>
          <p:nvPr/>
        </p:nvCxnSpPr>
        <p:spPr bwMode="auto">
          <a:xfrm>
            <a:off x="3394075" y="5426075"/>
            <a:ext cx="382588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4" name="AutoShape 38"/>
          <p:cNvCxnSpPr>
            <a:cxnSpLocks noChangeShapeType="1"/>
            <a:stCxn id="14359" idx="2"/>
            <a:endCxn id="14360" idx="0"/>
          </p:cNvCxnSpPr>
          <p:nvPr/>
        </p:nvCxnSpPr>
        <p:spPr bwMode="auto">
          <a:xfrm>
            <a:off x="3124200" y="5908675"/>
            <a:ext cx="0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5" name="Text Box 39"/>
          <p:cNvSpPr txBox="1">
            <a:spLocks noChangeArrowheads="1"/>
          </p:cNvSpPr>
          <p:nvPr/>
        </p:nvSpPr>
        <p:spPr bwMode="auto">
          <a:xfrm>
            <a:off x="3478213" y="6072188"/>
            <a:ext cx="593725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m:1</a:t>
            </a:r>
          </a:p>
        </p:txBody>
      </p:sp>
      <p:cxnSp>
        <p:nvCxnSpPr>
          <p:cNvPr id="14366" name="AutoShape 40"/>
          <p:cNvCxnSpPr>
            <a:cxnSpLocks noChangeShapeType="1"/>
            <a:stCxn id="14358" idx="2"/>
            <a:endCxn id="14365" idx="0"/>
          </p:cNvCxnSpPr>
          <p:nvPr/>
        </p:nvCxnSpPr>
        <p:spPr bwMode="auto">
          <a:xfrm>
            <a:off x="3776663" y="5908675"/>
            <a:ext cx="0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7" name="Text Box 41"/>
          <p:cNvSpPr txBox="1">
            <a:spLocks noChangeArrowheads="1"/>
          </p:cNvSpPr>
          <p:nvPr/>
        </p:nvSpPr>
        <p:spPr bwMode="auto">
          <a:xfrm>
            <a:off x="214313" y="3824288"/>
            <a:ext cx="2543175" cy="23018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zh-CN" sz="2000" b="1">
                <a:ea typeface="宋体" panose="02010600030101010101" pitchFamily="2" charset="-122"/>
              </a:rPr>
              <a:t>Header Table</a:t>
            </a:r>
          </a:p>
          <a:p>
            <a:pPr algn="l">
              <a:lnSpc>
                <a:spcPct val="90000"/>
              </a:lnSpc>
            </a:pPr>
            <a:r>
              <a:rPr lang="en-US" altLang="zh-CN" sz="2000" b="1" i="1" u="sng">
                <a:ea typeface="宋体" panose="02010600030101010101" pitchFamily="2" charset="-122"/>
              </a:rPr>
              <a:t>Item  frequency  head 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 f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c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a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b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m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p	3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4368" name="Freeform 42"/>
          <p:cNvSpPr>
            <a:spLocks/>
          </p:cNvSpPr>
          <p:nvPr/>
        </p:nvSpPr>
        <p:spPr bwMode="auto">
          <a:xfrm>
            <a:off x="2424113" y="4311650"/>
            <a:ext cx="1074737" cy="301625"/>
          </a:xfrm>
          <a:custGeom>
            <a:avLst/>
            <a:gdLst>
              <a:gd name="T0" fmla="*/ 0 w 672"/>
              <a:gd name="T1" fmla="*/ 379073563 h 240"/>
              <a:gd name="T2" fmla="*/ 736645783 w 672"/>
              <a:gd name="T3" fmla="*/ 303258804 h 240"/>
              <a:gd name="T4" fmla="*/ 1104967175 w 672"/>
              <a:gd name="T5" fmla="*/ 75814701 h 240"/>
              <a:gd name="T6" fmla="*/ 1718838894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69" name="Freeform 43"/>
          <p:cNvSpPr>
            <a:spLocks/>
          </p:cNvSpPr>
          <p:nvPr/>
        </p:nvSpPr>
        <p:spPr bwMode="auto">
          <a:xfrm>
            <a:off x="2424113" y="4795838"/>
            <a:ext cx="690562" cy="0"/>
          </a:xfrm>
          <a:custGeom>
            <a:avLst/>
            <a:gdLst>
              <a:gd name="T0" fmla="*/ 0 w 432"/>
              <a:gd name="T1" fmla="*/ 0 h 1"/>
              <a:gd name="T2" fmla="*/ 1103879430 w 432"/>
              <a:gd name="T3" fmla="*/ 0 h 1"/>
              <a:gd name="T4" fmla="*/ 0 60000 65536"/>
              <a:gd name="T5" fmla="*/ 0 60000 65536"/>
              <a:gd name="T6" fmla="*/ 0 w 432"/>
              <a:gd name="T7" fmla="*/ 0 h 1"/>
              <a:gd name="T8" fmla="*/ 432 w 432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2" h="1">
                <a:moveTo>
                  <a:pt x="0" y="0"/>
                </a:moveTo>
                <a:cubicBezTo>
                  <a:pt x="0" y="0"/>
                  <a:pt x="216" y="0"/>
                  <a:pt x="43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0" name="Freeform 44"/>
          <p:cNvSpPr>
            <a:spLocks/>
          </p:cNvSpPr>
          <p:nvPr/>
        </p:nvSpPr>
        <p:spPr bwMode="auto">
          <a:xfrm>
            <a:off x="3575050" y="4311650"/>
            <a:ext cx="768350" cy="484188"/>
          </a:xfrm>
          <a:custGeom>
            <a:avLst/>
            <a:gdLst>
              <a:gd name="T0" fmla="*/ 0 w 480"/>
              <a:gd name="T1" fmla="*/ 610515639 h 384"/>
              <a:gd name="T2" fmla="*/ 122992044 w 480"/>
              <a:gd name="T3" fmla="*/ 534201834 h 384"/>
              <a:gd name="T4" fmla="*/ 614960171 w 480"/>
              <a:gd name="T5" fmla="*/ 152628910 h 384"/>
              <a:gd name="T6" fmla="*/ 1229920343 w 480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384"/>
              <a:gd name="T14" fmla="*/ 480 w 48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384">
                <a:moveTo>
                  <a:pt x="0" y="384"/>
                </a:moveTo>
                <a:cubicBezTo>
                  <a:pt x="4" y="384"/>
                  <a:pt x="8" y="384"/>
                  <a:pt x="48" y="336"/>
                </a:cubicBezTo>
                <a:cubicBezTo>
                  <a:pt x="88" y="288"/>
                  <a:pt x="168" y="152"/>
                  <a:pt x="240" y="96"/>
                </a:cubicBezTo>
                <a:cubicBezTo>
                  <a:pt x="312" y="40"/>
                  <a:pt x="396" y="20"/>
                  <a:pt x="480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1" name="Freeform 45"/>
          <p:cNvSpPr>
            <a:spLocks/>
          </p:cNvSpPr>
          <p:nvPr/>
        </p:nvSpPr>
        <p:spPr bwMode="auto">
          <a:xfrm>
            <a:off x="2424113" y="5051425"/>
            <a:ext cx="690562" cy="241300"/>
          </a:xfrm>
          <a:custGeom>
            <a:avLst/>
            <a:gdLst>
              <a:gd name="T0" fmla="*/ 0 w 432"/>
              <a:gd name="T1" fmla="*/ 0 h 192"/>
              <a:gd name="T2" fmla="*/ 367959244 w 432"/>
              <a:gd name="T3" fmla="*/ 75814696 h 192"/>
              <a:gd name="T4" fmla="*/ 735920086 w 432"/>
              <a:gd name="T5" fmla="*/ 227444108 h 192"/>
              <a:gd name="T6" fmla="*/ 1103879430 w 432"/>
              <a:gd name="T7" fmla="*/ 303258784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2" name="Freeform 46"/>
          <p:cNvSpPr>
            <a:spLocks/>
          </p:cNvSpPr>
          <p:nvPr/>
        </p:nvSpPr>
        <p:spPr bwMode="auto">
          <a:xfrm>
            <a:off x="2439988" y="5232400"/>
            <a:ext cx="1149350" cy="482600"/>
          </a:xfrm>
          <a:custGeom>
            <a:avLst/>
            <a:gdLst>
              <a:gd name="T0" fmla="*/ 0 w 720"/>
              <a:gd name="T1" fmla="*/ 0 h 384"/>
              <a:gd name="T2" fmla="*/ 611577109 w 720"/>
              <a:gd name="T3" fmla="*/ 75814696 h 384"/>
              <a:gd name="T4" fmla="*/ 1345468961 w 720"/>
              <a:gd name="T5" fmla="*/ 454888216 h 384"/>
              <a:gd name="T6" fmla="*/ 1834729930 w 720"/>
              <a:gd name="T7" fmla="*/ 606517568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84"/>
              <a:gd name="T14" fmla="*/ 720 w 72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84">
                <a:moveTo>
                  <a:pt x="0" y="0"/>
                </a:moveTo>
                <a:cubicBezTo>
                  <a:pt x="76" y="0"/>
                  <a:pt x="152" y="0"/>
                  <a:pt x="240" y="48"/>
                </a:cubicBezTo>
                <a:cubicBezTo>
                  <a:pt x="328" y="96"/>
                  <a:pt x="448" y="232"/>
                  <a:pt x="528" y="288"/>
                </a:cubicBezTo>
                <a:cubicBezTo>
                  <a:pt x="608" y="344"/>
                  <a:pt x="664" y="364"/>
                  <a:pt x="720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3" name="Freeform 47"/>
          <p:cNvSpPr>
            <a:spLocks/>
          </p:cNvSpPr>
          <p:nvPr/>
        </p:nvSpPr>
        <p:spPr bwMode="auto">
          <a:xfrm>
            <a:off x="3973513" y="4929188"/>
            <a:ext cx="90487" cy="846137"/>
          </a:xfrm>
          <a:custGeom>
            <a:avLst/>
            <a:gdLst>
              <a:gd name="T0" fmla="*/ 0 w 56"/>
              <a:gd name="T1" fmla="*/ 1065398474 h 672"/>
              <a:gd name="T2" fmla="*/ 125324511 w 56"/>
              <a:gd name="T3" fmla="*/ 684898861 h 672"/>
              <a:gd name="T4" fmla="*/ 125324511 w 56"/>
              <a:gd name="T5" fmla="*/ 0 h 672"/>
              <a:gd name="T6" fmla="*/ 0 60000 65536"/>
              <a:gd name="T7" fmla="*/ 0 60000 65536"/>
              <a:gd name="T8" fmla="*/ 0 60000 65536"/>
              <a:gd name="T9" fmla="*/ 0 w 56"/>
              <a:gd name="T10" fmla="*/ 0 h 672"/>
              <a:gd name="T11" fmla="*/ 56 w 56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672">
                <a:moveTo>
                  <a:pt x="0" y="672"/>
                </a:moveTo>
                <a:cubicBezTo>
                  <a:pt x="20" y="608"/>
                  <a:pt x="40" y="544"/>
                  <a:pt x="48" y="432"/>
                </a:cubicBezTo>
                <a:cubicBezTo>
                  <a:pt x="56" y="320"/>
                  <a:pt x="52" y="160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4" name="Line 48"/>
          <p:cNvSpPr>
            <a:spLocks noChangeShapeType="1"/>
          </p:cNvSpPr>
          <p:nvPr/>
        </p:nvSpPr>
        <p:spPr bwMode="auto">
          <a:xfrm>
            <a:off x="4189413" y="4795838"/>
            <a:ext cx="153987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5" name="Freeform 49"/>
          <p:cNvSpPr>
            <a:spLocks/>
          </p:cNvSpPr>
          <p:nvPr/>
        </p:nvSpPr>
        <p:spPr bwMode="auto">
          <a:xfrm>
            <a:off x="2439988" y="5473700"/>
            <a:ext cx="460375" cy="301625"/>
          </a:xfrm>
          <a:custGeom>
            <a:avLst/>
            <a:gdLst>
              <a:gd name="T0" fmla="*/ 0 w 288"/>
              <a:gd name="T1" fmla="*/ 0 h 240"/>
              <a:gd name="T2" fmla="*/ 367961057 w 288"/>
              <a:gd name="T3" fmla="*/ 75814701 h 240"/>
              <a:gd name="T4" fmla="*/ 490614276 w 288"/>
              <a:gd name="T5" fmla="*/ 303258804 h 240"/>
              <a:gd name="T6" fmla="*/ 735920515 w 288"/>
              <a:gd name="T7" fmla="*/ 379073563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cubicBezTo>
                  <a:pt x="56" y="8"/>
                  <a:pt x="112" y="16"/>
                  <a:pt x="144" y="48"/>
                </a:cubicBezTo>
                <a:cubicBezTo>
                  <a:pt x="176" y="80"/>
                  <a:pt x="168" y="160"/>
                  <a:pt x="192" y="192"/>
                </a:cubicBezTo>
                <a:cubicBezTo>
                  <a:pt x="216" y="224"/>
                  <a:pt x="252" y="232"/>
                  <a:pt x="288" y="24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6" name="Freeform 50"/>
          <p:cNvSpPr>
            <a:spLocks/>
          </p:cNvSpPr>
          <p:nvPr/>
        </p:nvSpPr>
        <p:spPr bwMode="auto">
          <a:xfrm>
            <a:off x="3359150" y="5775325"/>
            <a:ext cx="153988" cy="484188"/>
          </a:xfrm>
          <a:custGeom>
            <a:avLst/>
            <a:gdLst>
              <a:gd name="T0" fmla="*/ 0 w 96"/>
              <a:gd name="T1" fmla="*/ 0 h 384"/>
              <a:gd name="T2" fmla="*/ 123501595 w 96"/>
              <a:gd name="T3" fmla="*/ 152628910 h 384"/>
              <a:gd name="T4" fmla="*/ 123501595 w 96"/>
              <a:gd name="T5" fmla="*/ 457886769 h 384"/>
              <a:gd name="T6" fmla="*/ 247003190 w 96"/>
              <a:gd name="T7" fmla="*/ 610515639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384"/>
              <a:gd name="T14" fmla="*/ 96 w 96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384">
                <a:moveTo>
                  <a:pt x="0" y="0"/>
                </a:moveTo>
                <a:cubicBezTo>
                  <a:pt x="20" y="24"/>
                  <a:pt x="40" y="48"/>
                  <a:pt x="48" y="96"/>
                </a:cubicBezTo>
                <a:cubicBezTo>
                  <a:pt x="56" y="144"/>
                  <a:pt x="40" y="240"/>
                  <a:pt x="48" y="288"/>
                </a:cubicBezTo>
                <a:cubicBezTo>
                  <a:pt x="56" y="336"/>
                  <a:pt x="76" y="360"/>
                  <a:pt x="96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7" name="Freeform 51"/>
          <p:cNvSpPr>
            <a:spLocks/>
          </p:cNvSpPr>
          <p:nvPr/>
        </p:nvSpPr>
        <p:spPr bwMode="auto">
          <a:xfrm>
            <a:off x="2439988" y="5715000"/>
            <a:ext cx="460375" cy="544513"/>
          </a:xfrm>
          <a:custGeom>
            <a:avLst/>
            <a:gdLst>
              <a:gd name="T0" fmla="*/ 0 w 288"/>
              <a:gd name="T1" fmla="*/ 0 h 432"/>
              <a:gd name="T2" fmla="*/ 245306339 w 288"/>
              <a:gd name="T3" fmla="*/ 228776143 h 432"/>
              <a:gd name="T4" fmla="*/ 367961057 w 288"/>
              <a:gd name="T5" fmla="*/ 533811814 h 432"/>
              <a:gd name="T6" fmla="*/ 735920515 w 288"/>
              <a:gd name="T7" fmla="*/ 68632976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cubicBezTo>
                  <a:pt x="36" y="44"/>
                  <a:pt x="72" y="88"/>
                  <a:pt x="96" y="144"/>
                </a:cubicBezTo>
                <a:cubicBezTo>
                  <a:pt x="120" y="200"/>
                  <a:pt x="112" y="288"/>
                  <a:pt x="144" y="336"/>
                </a:cubicBezTo>
                <a:cubicBezTo>
                  <a:pt x="176" y="384"/>
                  <a:pt x="232" y="408"/>
                  <a:pt x="288" y="43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8" name="Freeform 52"/>
          <p:cNvSpPr>
            <a:spLocks/>
          </p:cNvSpPr>
          <p:nvPr/>
        </p:nvSpPr>
        <p:spPr bwMode="auto">
          <a:xfrm>
            <a:off x="3359150" y="5413375"/>
            <a:ext cx="1228725" cy="846138"/>
          </a:xfrm>
          <a:custGeom>
            <a:avLst/>
            <a:gdLst>
              <a:gd name="T0" fmla="*/ 0 w 768"/>
              <a:gd name="T1" fmla="*/ 1065400992 h 672"/>
              <a:gd name="T2" fmla="*/ 245730623 w 768"/>
              <a:gd name="T3" fmla="*/ 837101206 h 672"/>
              <a:gd name="T4" fmla="*/ 1351515875 w 768"/>
              <a:gd name="T5" fmla="*/ 608800005 h 672"/>
              <a:gd name="T6" fmla="*/ 1965840182 w 768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672"/>
              <a:gd name="T14" fmla="*/ 768 w 76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672">
                <a:moveTo>
                  <a:pt x="0" y="672"/>
                </a:moveTo>
                <a:cubicBezTo>
                  <a:pt x="4" y="624"/>
                  <a:pt x="8" y="576"/>
                  <a:pt x="96" y="528"/>
                </a:cubicBezTo>
                <a:cubicBezTo>
                  <a:pt x="184" y="480"/>
                  <a:pt x="416" y="472"/>
                  <a:pt x="528" y="384"/>
                </a:cubicBezTo>
                <a:cubicBezTo>
                  <a:pt x="640" y="296"/>
                  <a:pt x="704" y="148"/>
                  <a:pt x="76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79" name="Rectangle 4"/>
          <p:cNvSpPr>
            <a:spLocks noChangeArrowheads="1"/>
          </p:cNvSpPr>
          <p:nvPr/>
        </p:nvSpPr>
        <p:spPr bwMode="auto">
          <a:xfrm>
            <a:off x="6254997" y="4079875"/>
            <a:ext cx="335756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b="1" i="1" dirty="0">
                <a:ea typeface="宋体" panose="02010600030101010101" pitchFamily="2" charset="-122"/>
              </a:rPr>
              <a:t>Conditional </a:t>
            </a:r>
            <a:r>
              <a:rPr lang="en-US" altLang="zh-CN" sz="2000" b="1" dirty="0">
                <a:ea typeface="宋体" panose="02010600030101010101" pitchFamily="2" charset="-122"/>
              </a:rPr>
              <a:t>pattern bases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u="sng" dirty="0">
                <a:ea typeface="宋体" panose="02010600030101010101" pitchFamily="2" charset="-122"/>
              </a:rPr>
              <a:t>item	cond. pattern base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dirty="0">
                <a:ea typeface="宋体" panose="02010600030101010101" pitchFamily="2" charset="-122"/>
              </a:rPr>
              <a:t>mf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dirty="0">
                <a:ea typeface="宋体" panose="02010600030101010101" pitchFamily="2" charset="-122"/>
              </a:rPr>
              <a:t>mc         f:3 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dirty="0">
                <a:ea typeface="宋体" panose="02010600030101010101" pitchFamily="2" charset="-122"/>
              </a:rPr>
              <a:t>ma	fc:3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altLang="zh-CN" sz="2000" b="1" i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ea typeface="宋体" pitchFamily="2" charset="-122"/>
              </a:rPr>
              <a:t>递归构造条件模式基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600200"/>
            <a:ext cx="8048625" cy="12573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用每一个项目的条件模式基作为输入，递归</a:t>
            </a:r>
            <a:r>
              <a:rPr lang="en-US" altLang="zh-CN">
                <a:ea typeface="宋体" panose="02010600030101010101" pitchFamily="2" charset="-122"/>
              </a:rPr>
              <a:t>FP-Growth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5181600" y="3429000"/>
            <a:ext cx="3276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 b="1" i="1">
                <a:ea typeface="宋体" panose="02010600030101010101" pitchFamily="2" charset="-122"/>
              </a:rPr>
              <a:t>ma-conditional </a:t>
            </a:r>
            <a:r>
              <a:rPr lang="en-US" altLang="zh-CN" sz="1800" b="1">
                <a:ea typeface="宋体" panose="02010600030101010101" pitchFamily="2" charset="-122"/>
              </a:rPr>
              <a:t>pattern base:</a:t>
            </a:r>
          </a:p>
          <a:p>
            <a:pPr lvl="1" algn="l"/>
            <a:r>
              <a:rPr lang="en-US" altLang="zh-CN" sz="1800" b="1" i="1">
                <a:ea typeface="宋体" panose="02010600030101010101" pitchFamily="2" charset="-122"/>
              </a:rPr>
              <a:t>fc:3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4572000" y="4343400"/>
            <a:ext cx="2430463" cy="2303463"/>
            <a:chOff x="3312" y="2736"/>
            <a:chExt cx="1531" cy="1451"/>
          </a:xfrm>
        </p:grpSpPr>
        <p:grpSp>
          <p:nvGrpSpPr>
            <p:cNvPr id="15404" name="Group 6"/>
            <p:cNvGrpSpPr>
              <a:grpSpLocks/>
            </p:cNvGrpSpPr>
            <p:nvPr/>
          </p:nvGrpSpPr>
          <p:grpSpPr bwMode="auto">
            <a:xfrm>
              <a:off x="3797" y="2736"/>
              <a:ext cx="320" cy="961"/>
              <a:chOff x="2287" y="2456"/>
              <a:chExt cx="320" cy="961"/>
            </a:xfrm>
          </p:grpSpPr>
          <p:sp>
            <p:nvSpPr>
              <p:cNvPr id="15406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7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zh-CN" altLang="en-US" sz="2000">
                    <a:ea typeface="宋体" panose="02010600030101010101" pitchFamily="2" charset="-122"/>
                  </a:rPr>
                  <a:t>{}</a:t>
                </a:r>
              </a:p>
            </p:txBody>
          </p:sp>
          <p:sp>
            <p:nvSpPr>
              <p:cNvPr id="15407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25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f:3</a:t>
                </a:r>
              </a:p>
            </p:txBody>
          </p:sp>
          <p:sp>
            <p:nvSpPr>
              <p:cNvPr id="15408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3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c:3</a:t>
                </a:r>
              </a:p>
            </p:txBody>
          </p:sp>
          <p:cxnSp>
            <p:nvCxnSpPr>
              <p:cNvPr id="15409" name="AutoShape 11"/>
              <p:cNvCxnSpPr>
                <a:cxnSpLocks noChangeShapeType="1"/>
                <a:stCxn id="15406" idx="2"/>
                <a:endCxn id="15407" idx="0"/>
              </p:cNvCxnSpPr>
              <p:nvPr/>
            </p:nvCxnSpPr>
            <p:spPr bwMode="auto">
              <a:xfrm rot="5400000">
                <a:off x="2387" y="2765"/>
                <a:ext cx="119" cy="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10" name="AutoShape 12"/>
              <p:cNvCxnSpPr>
                <a:cxnSpLocks noChangeShapeType="1"/>
                <a:stCxn id="15407" idx="2"/>
                <a:endCxn id="15408" idx="0"/>
              </p:cNvCxnSpPr>
              <p:nvPr/>
            </p:nvCxnSpPr>
            <p:spPr bwMode="auto">
              <a:xfrm rot="16200000" flipH="1">
                <a:off x="2401" y="3121"/>
                <a:ext cx="92" cy="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5405" name="Text Box 14"/>
            <p:cNvSpPr txBox="1">
              <a:spLocks noChangeArrowheads="1"/>
            </p:cNvSpPr>
            <p:nvPr/>
          </p:nvSpPr>
          <p:spPr bwMode="auto">
            <a:xfrm>
              <a:off x="3312" y="3954"/>
              <a:ext cx="15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1800" b="1" i="1">
                  <a:ea typeface="宋体" panose="02010600030101010101" pitchFamily="2" charset="-122"/>
                </a:rPr>
                <a:t>ma-conditional </a:t>
              </a:r>
              <a:r>
                <a:rPr lang="en-US" altLang="zh-CN" sz="1800" b="1">
                  <a:ea typeface="宋体" panose="02010600030101010101" pitchFamily="2" charset="-122"/>
                </a:rPr>
                <a:t>FP-tree</a:t>
              </a:r>
              <a:endParaRPr lang="en-US" altLang="zh-CN" sz="1800" b="1" i="1">
                <a:ea typeface="宋体" panose="02010600030101010101" pitchFamily="2" charset="-122"/>
              </a:endParaRPr>
            </a:p>
          </p:txBody>
        </p:sp>
      </p:grpSp>
      <p:sp>
        <p:nvSpPr>
          <p:cNvPr id="15366" name="Text Box 16"/>
          <p:cNvSpPr txBox="1">
            <a:spLocks noChangeArrowheads="1"/>
          </p:cNvSpPr>
          <p:nvPr/>
        </p:nvSpPr>
        <p:spPr bwMode="auto">
          <a:xfrm>
            <a:off x="5105400" y="4724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sp>
        <p:nvSpPr>
          <p:cNvPr id="15367" name="Rectangle 17"/>
          <p:cNvSpPr>
            <a:spLocks noChangeArrowheads="1"/>
          </p:cNvSpPr>
          <p:nvPr/>
        </p:nvSpPr>
        <p:spPr bwMode="auto">
          <a:xfrm>
            <a:off x="5715000" y="4786313"/>
            <a:ext cx="49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</a:p>
        </p:txBody>
      </p:sp>
      <p:sp>
        <p:nvSpPr>
          <p:cNvPr id="15368" name="Text Box 18"/>
          <p:cNvSpPr txBox="1">
            <a:spLocks noChangeArrowheads="1"/>
          </p:cNvSpPr>
          <p:nvPr/>
        </p:nvSpPr>
        <p:spPr bwMode="auto">
          <a:xfrm>
            <a:off x="3892550" y="3595688"/>
            <a:ext cx="44132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zh-CN" altLang="en-US" sz="20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15369" name="Text Box 19"/>
          <p:cNvSpPr txBox="1">
            <a:spLocks noChangeArrowheads="1"/>
          </p:cNvSpPr>
          <p:nvPr/>
        </p:nvSpPr>
        <p:spPr bwMode="auto">
          <a:xfrm>
            <a:off x="3430588" y="4140200"/>
            <a:ext cx="47783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f:4</a:t>
            </a:r>
          </a:p>
        </p:txBody>
      </p:sp>
      <p:sp>
        <p:nvSpPr>
          <p:cNvPr id="15370" name="Text Box 20"/>
          <p:cNvSpPr txBox="1">
            <a:spLocks noChangeArrowheads="1"/>
          </p:cNvSpPr>
          <p:nvPr/>
        </p:nvSpPr>
        <p:spPr bwMode="auto">
          <a:xfrm>
            <a:off x="4351338" y="4140200"/>
            <a:ext cx="5207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c:1</a:t>
            </a:r>
          </a:p>
        </p:txBody>
      </p:sp>
      <p:sp>
        <p:nvSpPr>
          <p:cNvPr id="15371" name="Text Box 21"/>
          <p:cNvSpPr txBox="1">
            <a:spLocks noChangeArrowheads="1"/>
          </p:cNvSpPr>
          <p:nvPr/>
        </p:nvSpPr>
        <p:spPr bwMode="auto">
          <a:xfrm>
            <a:off x="4343400" y="46228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5372" name="Text Box 22"/>
          <p:cNvSpPr txBox="1">
            <a:spLocks noChangeArrowheads="1"/>
          </p:cNvSpPr>
          <p:nvPr/>
        </p:nvSpPr>
        <p:spPr bwMode="auto">
          <a:xfrm>
            <a:off x="4343400" y="51054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p:1</a:t>
            </a:r>
          </a:p>
        </p:txBody>
      </p:sp>
      <p:cxnSp>
        <p:nvCxnSpPr>
          <p:cNvPr id="15373" name="AutoShape 23"/>
          <p:cNvCxnSpPr>
            <a:cxnSpLocks noChangeShapeType="1"/>
            <a:stCxn id="15370" idx="2"/>
            <a:endCxn id="15371" idx="0"/>
          </p:cNvCxnSpPr>
          <p:nvPr/>
        </p:nvCxnSpPr>
        <p:spPr bwMode="auto">
          <a:xfrm>
            <a:off x="4613275" y="4459288"/>
            <a:ext cx="1588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4" name="AutoShape 24"/>
          <p:cNvCxnSpPr>
            <a:cxnSpLocks noChangeShapeType="1"/>
            <a:stCxn id="15371" idx="2"/>
            <a:endCxn id="15372" idx="0"/>
          </p:cNvCxnSpPr>
          <p:nvPr/>
        </p:nvCxnSpPr>
        <p:spPr bwMode="auto">
          <a:xfrm>
            <a:off x="4614863" y="4941888"/>
            <a:ext cx="0" cy="169862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AutoShape 25"/>
          <p:cNvCxnSpPr>
            <a:cxnSpLocks noChangeShapeType="1"/>
            <a:stCxn id="15368" idx="2"/>
            <a:endCxn id="15370" idx="0"/>
          </p:cNvCxnSpPr>
          <p:nvPr/>
        </p:nvCxnSpPr>
        <p:spPr bwMode="auto">
          <a:xfrm>
            <a:off x="4113213" y="3914775"/>
            <a:ext cx="500062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AutoShape 26"/>
          <p:cNvCxnSpPr>
            <a:cxnSpLocks noChangeShapeType="1"/>
            <a:stCxn id="15368" idx="2"/>
            <a:endCxn id="15369" idx="0"/>
          </p:cNvCxnSpPr>
          <p:nvPr/>
        </p:nvCxnSpPr>
        <p:spPr bwMode="auto">
          <a:xfrm flipH="1">
            <a:off x="3671888" y="3914775"/>
            <a:ext cx="441325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 Box 27"/>
          <p:cNvSpPr txBox="1">
            <a:spLocks noChangeArrowheads="1"/>
          </p:cNvSpPr>
          <p:nvPr/>
        </p:nvSpPr>
        <p:spPr bwMode="auto">
          <a:xfrm>
            <a:off x="3736975" y="4622800"/>
            <a:ext cx="534988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5378" name="Text Box 28"/>
          <p:cNvSpPr txBox="1">
            <a:spLocks noChangeArrowheads="1"/>
          </p:cNvSpPr>
          <p:nvPr/>
        </p:nvSpPr>
        <p:spPr bwMode="auto">
          <a:xfrm>
            <a:off x="3133725" y="4622800"/>
            <a:ext cx="519113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c:3</a:t>
            </a:r>
          </a:p>
        </p:txBody>
      </p:sp>
      <p:cxnSp>
        <p:nvCxnSpPr>
          <p:cNvPr id="15379" name="AutoShape 29"/>
          <p:cNvCxnSpPr>
            <a:cxnSpLocks noChangeShapeType="1"/>
            <a:stCxn id="15369" idx="2"/>
            <a:endCxn id="15378" idx="0"/>
          </p:cNvCxnSpPr>
          <p:nvPr/>
        </p:nvCxnSpPr>
        <p:spPr bwMode="auto">
          <a:xfrm flipH="1">
            <a:off x="3394075" y="4459288"/>
            <a:ext cx="277813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0" name="AutoShape 30"/>
          <p:cNvCxnSpPr>
            <a:cxnSpLocks noChangeShapeType="1"/>
            <a:stCxn id="15369" idx="2"/>
            <a:endCxn id="15377" idx="0"/>
          </p:cNvCxnSpPr>
          <p:nvPr/>
        </p:nvCxnSpPr>
        <p:spPr bwMode="auto">
          <a:xfrm>
            <a:off x="3671888" y="4459288"/>
            <a:ext cx="334962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1" name="Text Box 31"/>
          <p:cNvSpPr txBox="1">
            <a:spLocks noChangeArrowheads="1"/>
          </p:cNvSpPr>
          <p:nvPr/>
        </p:nvSpPr>
        <p:spPr bwMode="auto">
          <a:xfrm>
            <a:off x="3124200" y="5105400"/>
            <a:ext cx="53498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a:3</a:t>
            </a:r>
          </a:p>
        </p:txBody>
      </p:sp>
      <p:sp>
        <p:nvSpPr>
          <p:cNvPr id="15382" name="Text Box 32"/>
          <p:cNvSpPr txBox="1">
            <a:spLocks noChangeArrowheads="1"/>
          </p:cNvSpPr>
          <p:nvPr/>
        </p:nvSpPr>
        <p:spPr bwMode="auto">
          <a:xfrm>
            <a:off x="3506788" y="5588000"/>
            <a:ext cx="53498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5383" name="Text Box 33"/>
          <p:cNvSpPr txBox="1">
            <a:spLocks noChangeArrowheads="1"/>
          </p:cNvSpPr>
          <p:nvPr/>
        </p:nvSpPr>
        <p:spPr bwMode="auto">
          <a:xfrm>
            <a:off x="2822575" y="5588000"/>
            <a:ext cx="59213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m:2</a:t>
            </a:r>
          </a:p>
        </p:txBody>
      </p:sp>
      <p:sp>
        <p:nvSpPr>
          <p:cNvPr id="15384" name="Text Box 34"/>
          <p:cNvSpPr txBox="1">
            <a:spLocks noChangeArrowheads="1"/>
          </p:cNvSpPr>
          <p:nvPr/>
        </p:nvSpPr>
        <p:spPr bwMode="auto">
          <a:xfrm>
            <a:off x="2855913" y="6072188"/>
            <a:ext cx="5365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p:2</a:t>
            </a:r>
          </a:p>
        </p:txBody>
      </p:sp>
      <p:cxnSp>
        <p:nvCxnSpPr>
          <p:cNvPr id="15385" name="AutoShape 35"/>
          <p:cNvCxnSpPr>
            <a:cxnSpLocks noChangeShapeType="1"/>
            <a:stCxn id="15378" idx="2"/>
            <a:endCxn id="15381" idx="0"/>
          </p:cNvCxnSpPr>
          <p:nvPr/>
        </p:nvCxnSpPr>
        <p:spPr bwMode="auto">
          <a:xfrm>
            <a:off x="3394075" y="4941888"/>
            <a:ext cx="0" cy="169862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AutoShape 36"/>
          <p:cNvCxnSpPr>
            <a:cxnSpLocks noChangeShapeType="1"/>
            <a:stCxn id="15381" idx="2"/>
            <a:endCxn id="15383" idx="0"/>
          </p:cNvCxnSpPr>
          <p:nvPr/>
        </p:nvCxnSpPr>
        <p:spPr bwMode="auto">
          <a:xfrm flipH="1">
            <a:off x="3124200" y="5426075"/>
            <a:ext cx="269875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7" name="AutoShape 37"/>
          <p:cNvCxnSpPr>
            <a:cxnSpLocks noChangeShapeType="1"/>
            <a:stCxn id="15381" idx="2"/>
            <a:endCxn id="15382" idx="0"/>
          </p:cNvCxnSpPr>
          <p:nvPr/>
        </p:nvCxnSpPr>
        <p:spPr bwMode="auto">
          <a:xfrm>
            <a:off x="3394075" y="5426075"/>
            <a:ext cx="382588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8" name="AutoShape 38"/>
          <p:cNvCxnSpPr>
            <a:cxnSpLocks noChangeShapeType="1"/>
            <a:stCxn id="15383" idx="2"/>
            <a:endCxn id="15384" idx="0"/>
          </p:cNvCxnSpPr>
          <p:nvPr/>
        </p:nvCxnSpPr>
        <p:spPr bwMode="auto">
          <a:xfrm>
            <a:off x="3124200" y="5908675"/>
            <a:ext cx="0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9" name="Text Box 39"/>
          <p:cNvSpPr txBox="1">
            <a:spLocks noChangeArrowheads="1"/>
          </p:cNvSpPr>
          <p:nvPr/>
        </p:nvSpPr>
        <p:spPr bwMode="auto">
          <a:xfrm>
            <a:off x="3478213" y="6072188"/>
            <a:ext cx="593725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m:1</a:t>
            </a:r>
          </a:p>
        </p:txBody>
      </p:sp>
      <p:cxnSp>
        <p:nvCxnSpPr>
          <p:cNvPr id="15390" name="AutoShape 40"/>
          <p:cNvCxnSpPr>
            <a:cxnSpLocks noChangeShapeType="1"/>
            <a:stCxn id="15382" idx="2"/>
            <a:endCxn id="15389" idx="0"/>
          </p:cNvCxnSpPr>
          <p:nvPr/>
        </p:nvCxnSpPr>
        <p:spPr bwMode="auto">
          <a:xfrm>
            <a:off x="3776663" y="5908675"/>
            <a:ext cx="0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91" name="Text Box 41"/>
          <p:cNvSpPr txBox="1">
            <a:spLocks noChangeArrowheads="1"/>
          </p:cNvSpPr>
          <p:nvPr/>
        </p:nvSpPr>
        <p:spPr bwMode="auto">
          <a:xfrm>
            <a:off x="214313" y="3824288"/>
            <a:ext cx="2543175" cy="23018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zh-CN" sz="2000" b="1">
                <a:ea typeface="宋体" panose="02010600030101010101" pitchFamily="2" charset="-122"/>
              </a:rPr>
              <a:t>Header Table</a:t>
            </a:r>
          </a:p>
          <a:p>
            <a:pPr algn="l">
              <a:lnSpc>
                <a:spcPct val="90000"/>
              </a:lnSpc>
            </a:pPr>
            <a:r>
              <a:rPr lang="en-US" altLang="zh-CN" sz="2000" b="1" i="1" u="sng">
                <a:ea typeface="宋体" panose="02010600030101010101" pitchFamily="2" charset="-122"/>
              </a:rPr>
              <a:t>Item  frequency  head 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 f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c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a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b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m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p	3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5392" name="Freeform 42"/>
          <p:cNvSpPr>
            <a:spLocks/>
          </p:cNvSpPr>
          <p:nvPr/>
        </p:nvSpPr>
        <p:spPr bwMode="auto">
          <a:xfrm>
            <a:off x="2424113" y="4311650"/>
            <a:ext cx="1074737" cy="301625"/>
          </a:xfrm>
          <a:custGeom>
            <a:avLst/>
            <a:gdLst>
              <a:gd name="T0" fmla="*/ 0 w 672"/>
              <a:gd name="T1" fmla="*/ 379073563 h 240"/>
              <a:gd name="T2" fmla="*/ 736645783 w 672"/>
              <a:gd name="T3" fmla="*/ 303258804 h 240"/>
              <a:gd name="T4" fmla="*/ 1104967175 w 672"/>
              <a:gd name="T5" fmla="*/ 75814701 h 240"/>
              <a:gd name="T6" fmla="*/ 1718838894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3" name="Freeform 43"/>
          <p:cNvSpPr>
            <a:spLocks/>
          </p:cNvSpPr>
          <p:nvPr/>
        </p:nvSpPr>
        <p:spPr bwMode="auto">
          <a:xfrm>
            <a:off x="2424113" y="4795838"/>
            <a:ext cx="690562" cy="0"/>
          </a:xfrm>
          <a:custGeom>
            <a:avLst/>
            <a:gdLst>
              <a:gd name="T0" fmla="*/ 0 w 432"/>
              <a:gd name="T1" fmla="*/ 0 h 1"/>
              <a:gd name="T2" fmla="*/ 1103879430 w 432"/>
              <a:gd name="T3" fmla="*/ 0 h 1"/>
              <a:gd name="T4" fmla="*/ 0 60000 65536"/>
              <a:gd name="T5" fmla="*/ 0 60000 65536"/>
              <a:gd name="T6" fmla="*/ 0 w 432"/>
              <a:gd name="T7" fmla="*/ 0 h 1"/>
              <a:gd name="T8" fmla="*/ 432 w 432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2" h="1">
                <a:moveTo>
                  <a:pt x="0" y="0"/>
                </a:moveTo>
                <a:cubicBezTo>
                  <a:pt x="0" y="0"/>
                  <a:pt x="216" y="0"/>
                  <a:pt x="43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4" name="Freeform 44"/>
          <p:cNvSpPr>
            <a:spLocks/>
          </p:cNvSpPr>
          <p:nvPr/>
        </p:nvSpPr>
        <p:spPr bwMode="auto">
          <a:xfrm>
            <a:off x="3575050" y="4311650"/>
            <a:ext cx="768350" cy="484188"/>
          </a:xfrm>
          <a:custGeom>
            <a:avLst/>
            <a:gdLst>
              <a:gd name="T0" fmla="*/ 0 w 480"/>
              <a:gd name="T1" fmla="*/ 610515639 h 384"/>
              <a:gd name="T2" fmla="*/ 122992044 w 480"/>
              <a:gd name="T3" fmla="*/ 534201834 h 384"/>
              <a:gd name="T4" fmla="*/ 614960171 w 480"/>
              <a:gd name="T5" fmla="*/ 152628910 h 384"/>
              <a:gd name="T6" fmla="*/ 1229920343 w 480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384"/>
              <a:gd name="T14" fmla="*/ 480 w 48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384">
                <a:moveTo>
                  <a:pt x="0" y="384"/>
                </a:moveTo>
                <a:cubicBezTo>
                  <a:pt x="4" y="384"/>
                  <a:pt x="8" y="384"/>
                  <a:pt x="48" y="336"/>
                </a:cubicBezTo>
                <a:cubicBezTo>
                  <a:pt x="88" y="288"/>
                  <a:pt x="168" y="152"/>
                  <a:pt x="240" y="96"/>
                </a:cubicBezTo>
                <a:cubicBezTo>
                  <a:pt x="312" y="40"/>
                  <a:pt x="396" y="20"/>
                  <a:pt x="480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5" name="Freeform 45"/>
          <p:cNvSpPr>
            <a:spLocks/>
          </p:cNvSpPr>
          <p:nvPr/>
        </p:nvSpPr>
        <p:spPr bwMode="auto">
          <a:xfrm>
            <a:off x="2424113" y="5051425"/>
            <a:ext cx="690562" cy="241300"/>
          </a:xfrm>
          <a:custGeom>
            <a:avLst/>
            <a:gdLst>
              <a:gd name="T0" fmla="*/ 0 w 432"/>
              <a:gd name="T1" fmla="*/ 0 h 192"/>
              <a:gd name="T2" fmla="*/ 367959244 w 432"/>
              <a:gd name="T3" fmla="*/ 75814696 h 192"/>
              <a:gd name="T4" fmla="*/ 735920086 w 432"/>
              <a:gd name="T5" fmla="*/ 227444108 h 192"/>
              <a:gd name="T6" fmla="*/ 1103879430 w 432"/>
              <a:gd name="T7" fmla="*/ 303258784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6" name="Freeform 46"/>
          <p:cNvSpPr>
            <a:spLocks/>
          </p:cNvSpPr>
          <p:nvPr/>
        </p:nvSpPr>
        <p:spPr bwMode="auto">
          <a:xfrm>
            <a:off x="2439988" y="5232400"/>
            <a:ext cx="1149350" cy="482600"/>
          </a:xfrm>
          <a:custGeom>
            <a:avLst/>
            <a:gdLst>
              <a:gd name="T0" fmla="*/ 0 w 720"/>
              <a:gd name="T1" fmla="*/ 0 h 384"/>
              <a:gd name="T2" fmla="*/ 611577109 w 720"/>
              <a:gd name="T3" fmla="*/ 75814696 h 384"/>
              <a:gd name="T4" fmla="*/ 1345468961 w 720"/>
              <a:gd name="T5" fmla="*/ 454888216 h 384"/>
              <a:gd name="T6" fmla="*/ 1834729930 w 720"/>
              <a:gd name="T7" fmla="*/ 606517568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84"/>
              <a:gd name="T14" fmla="*/ 720 w 72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84">
                <a:moveTo>
                  <a:pt x="0" y="0"/>
                </a:moveTo>
                <a:cubicBezTo>
                  <a:pt x="76" y="0"/>
                  <a:pt x="152" y="0"/>
                  <a:pt x="240" y="48"/>
                </a:cubicBezTo>
                <a:cubicBezTo>
                  <a:pt x="328" y="96"/>
                  <a:pt x="448" y="232"/>
                  <a:pt x="528" y="288"/>
                </a:cubicBezTo>
                <a:cubicBezTo>
                  <a:pt x="608" y="344"/>
                  <a:pt x="664" y="364"/>
                  <a:pt x="720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7" name="Freeform 47"/>
          <p:cNvSpPr>
            <a:spLocks/>
          </p:cNvSpPr>
          <p:nvPr/>
        </p:nvSpPr>
        <p:spPr bwMode="auto">
          <a:xfrm>
            <a:off x="3973513" y="4929188"/>
            <a:ext cx="90487" cy="846137"/>
          </a:xfrm>
          <a:custGeom>
            <a:avLst/>
            <a:gdLst>
              <a:gd name="T0" fmla="*/ 0 w 56"/>
              <a:gd name="T1" fmla="*/ 1065398474 h 672"/>
              <a:gd name="T2" fmla="*/ 125324511 w 56"/>
              <a:gd name="T3" fmla="*/ 684898861 h 672"/>
              <a:gd name="T4" fmla="*/ 125324511 w 56"/>
              <a:gd name="T5" fmla="*/ 0 h 672"/>
              <a:gd name="T6" fmla="*/ 0 60000 65536"/>
              <a:gd name="T7" fmla="*/ 0 60000 65536"/>
              <a:gd name="T8" fmla="*/ 0 60000 65536"/>
              <a:gd name="T9" fmla="*/ 0 w 56"/>
              <a:gd name="T10" fmla="*/ 0 h 672"/>
              <a:gd name="T11" fmla="*/ 56 w 56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672">
                <a:moveTo>
                  <a:pt x="0" y="672"/>
                </a:moveTo>
                <a:cubicBezTo>
                  <a:pt x="20" y="608"/>
                  <a:pt x="40" y="544"/>
                  <a:pt x="48" y="432"/>
                </a:cubicBezTo>
                <a:cubicBezTo>
                  <a:pt x="56" y="320"/>
                  <a:pt x="52" y="160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98" name="Line 48"/>
          <p:cNvSpPr>
            <a:spLocks noChangeShapeType="1"/>
          </p:cNvSpPr>
          <p:nvPr/>
        </p:nvSpPr>
        <p:spPr bwMode="auto">
          <a:xfrm>
            <a:off x="4189413" y="4795838"/>
            <a:ext cx="153987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99" name="Freeform 49"/>
          <p:cNvSpPr>
            <a:spLocks/>
          </p:cNvSpPr>
          <p:nvPr/>
        </p:nvSpPr>
        <p:spPr bwMode="auto">
          <a:xfrm>
            <a:off x="2439988" y="5473700"/>
            <a:ext cx="460375" cy="301625"/>
          </a:xfrm>
          <a:custGeom>
            <a:avLst/>
            <a:gdLst>
              <a:gd name="T0" fmla="*/ 0 w 288"/>
              <a:gd name="T1" fmla="*/ 0 h 240"/>
              <a:gd name="T2" fmla="*/ 367961057 w 288"/>
              <a:gd name="T3" fmla="*/ 75814701 h 240"/>
              <a:gd name="T4" fmla="*/ 490614276 w 288"/>
              <a:gd name="T5" fmla="*/ 303258804 h 240"/>
              <a:gd name="T6" fmla="*/ 735920515 w 288"/>
              <a:gd name="T7" fmla="*/ 379073563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cubicBezTo>
                  <a:pt x="56" y="8"/>
                  <a:pt x="112" y="16"/>
                  <a:pt x="144" y="48"/>
                </a:cubicBezTo>
                <a:cubicBezTo>
                  <a:pt x="176" y="80"/>
                  <a:pt x="168" y="160"/>
                  <a:pt x="192" y="192"/>
                </a:cubicBezTo>
                <a:cubicBezTo>
                  <a:pt x="216" y="224"/>
                  <a:pt x="252" y="232"/>
                  <a:pt x="288" y="24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400" name="Freeform 50"/>
          <p:cNvSpPr>
            <a:spLocks/>
          </p:cNvSpPr>
          <p:nvPr/>
        </p:nvSpPr>
        <p:spPr bwMode="auto">
          <a:xfrm>
            <a:off x="3359150" y="5775325"/>
            <a:ext cx="153988" cy="484188"/>
          </a:xfrm>
          <a:custGeom>
            <a:avLst/>
            <a:gdLst>
              <a:gd name="T0" fmla="*/ 0 w 96"/>
              <a:gd name="T1" fmla="*/ 0 h 384"/>
              <a:gd name="T2" fmla="*/ 123501595 w 96"/>
              <a:gd name="T3" fmla="*/ 152628910 h 384"/>
              <a:gd name="T4" fmla="*/ 123501595 w 96"/>
              <a:gd name="T5" fmla="*/ 457886769 h 384"/>
              <a:gd name="T6" fmla="*/ 247003190 w 96"/>
              <a:gd name="T7" fmla="*/ 610515639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384"/>
              <a:gd name="T14" fmla="*/ 96 w 96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384">
                <a:moveTo>
                  <a:pt x="0" y="0"/>
                </a:moveTo>
                <a:cubicBezTo>
                  <a:pt x="20" y="24"/>
                  <a:pt x="40" y="48"/>
                  <a:pt x="48" y="96"/>
                </a:cubicBezTo>
                <a:cubicBezTo>
                  <a:pt x="56" y="144"/>
                  <a:pt x="40" y="240"/>
                  <a:pt x="48" y="288"/>
                </a:cubicBezTo>
                <a:cubicBezTo>
                  <a:pt x="56" y="336"/>
                  <a:pt x="76" y="360"/>
                  <a:pt x="96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401" name="Freeform 51"/>
          <p:cNvSpPr>
            <a:spLocks/>
          </p:cNvSpPr>
          <p:nvPr/>
        </p:nvSpPr>
        <p:spPr bwMode="auto">
          <a:xfrm>
            <a:off x="2439988" y="5715000"/>
            <a:ext cx="460375" cy="544513"/>
          </a:xfrm>
          <a:custGeom>
            <a:avLst/>
            <a:gdLst>
              <a:gd name="T0" fmla="*/ 0 w 288"/>
              <a:gd name="T1" fmla="*/ 0 h 432"/>
              <a:gd name="T2" fmla="*/ 245306339 w 288"/>
              <a:gd name="T3" fmla="*/ 228776143 h 432"/>
              <a:gd name="T4" fmla="*/ 367961057 w 288"/>
              <a:gd name="T5" fmla="*/ 533811814 h 432"/>
              <a:gd name="T6" fmla="*/ 735920515 w 288"/>
              <a:gd name="T7" fmla="*/ 68632976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cubicBezTo>
                  <a:pt x="36" y="44"/>
                  <a:pt x="72" y="88"/>
                  <a:pt x="96" y="144"/>
                </a:cubicBezTo>
                <a:cubicBezTo>
                  <a:pt x="120" y="200"/>
                  <a:pt x="112" y="288"/>
                  <a:pt x="144" y="336"/>
                </a:cubicBezTo>
                <a:cubicBezTo>
                  <a:pt x="176" y="384"/>
                  <a:pt x="232" y="408"/>
                  <a:pt x="288" y="43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402" name="Freeform 52"/>
          <p:cNvSpPr>
            <a:spLocks/>
          </p:cNvSpPr>
          <p:nvPr/>
        </p:nvSpPr>
        <p:spPr bwMode="auto">
          <a:xfrm>
            <a:off x="3359150" y="5413375"/>
            <a:ext cx="1228725" cy="846138"/>
          </a:xfrm>
          <a:custGeom>
            <a:avLst/>
            <a:gdLst>
              <a:gd name="T0" fmla="*/ 0 w 768"/>
              <a:gd name="T1" fmla="*/ 1065400992 h 672"/>
              <a:gd name="T2" fmla="*/ 245730623 w 768"/>
              <a:gd name="T3" fmla="*/ 837101206 h 672"/>
              <a:gd name="T4" fmla="*/ 1351515875 w 768"/>
              <a:gd name="T5" fmla="*/ 608800005 h 672"/>
              <a:gd name="T6" fmla="*/ 1965840182 w 768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672"/>
              <a:gd name="T14" fmla="*/ 768 w 76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672">
                <a:moveTo>
                  <a:pt x="0" y="672"/>
                </a:moveTo>
                <a:cubicBezTo>
                  <a:pt x="4" y="624"/>
                  <a:pt x="8" y="576"/>
                  <a:pt x="96" y="528"/>
                </a:cubicBezTo>
                <a:cubicBezTo>
                  <a:pt x="184" y="480"/>
                  <a:pt x="416" y="472"/>
                  <a:pt x="528" y="384"/>
                </a:cubicBezTo>
                <a:cubicBezTo>
                  <a:pt x="640" y="296"/>
                  <a:pt x="704" y="148"/>
                  <a:pt x="76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403" name="Rectangle 4"/>
          <p:cNvSpPr>
            <a:spLocks noChangeArrowheads="1"/>
          </p:cNvSpPr>
          <p:nvPr/>
        </p:nvSpPr>
        <p:spPr bwMode="auto">
          <a:xfrm>
            <a:off x="6072188" y="4286250"/>
            <a:ext cx="335756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Conditional </a:t>
            </a:r>
            <a:r>
              <a:rPr lang="en-US" altLang="zh-CN" sz="2000" b="1">
                <a:ea typeface="宋体" panose="02010600030101010101" pitchFamily="2" charset="-122"/>
              </a:rPr>
              <a:t>pattern bases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u="sng">
                <a:ea typeface="宋体" panose="02010600030101010101" pitchFamily="2" charset="-122"/>
              </a:rPr>
              <a:t>item	cond. pattern base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maf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mac         f:3 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altLang="zh-CN" sz="2000" b="1" i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ea typeface="宋体" pitchFamily="2" charset="-122"/>
              </a:rPr>
              <a:t>递归构造条件模式基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600200"/>
            <a:ext cx="8048625" cy="12573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用每一个项目的条件模式基作为输入，递归</a:t>
            </a:r>
            <a:r>
              <a:rPr lang="en-US" altLang="zh-CN">
                <a:ea typeface="宋体" panose="02010600030101010101" pitchFamily="2" charset="-122"/>
              </a:rPr>
              <a:t>FP-Growth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5181600" y="3429000"/>
            <a:ext cx="3276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1800" b="1" i="1">
                <a:ea typeface="宋体" panose="02010600030101010101" pitchFamily="2" charset="-122"/>
              </a:rPr>
              <a:t>mac-conditional </a:t>
            </a:r>
            <a:r>
              <a:rPr lang="en-US" altLang="zh-CN" sz="1800" b="1">
                <a:ea typeface="宋体" panose="02010600030101010101" pitchFamily="2" charset="-122"/>
              </a:rPr>
              <a:t>pattern base:</a:t>
            </a:r>
          </a:p>
          <a:p>
            <a:pPr lvl="1" algn="l"/>
            <a:r>
              <a:rPr lang="en-US" altLang="zh-CN" sz="1800" b="1" i="1">
                <a:ea typeface="宋体" panose="02010600030101010101" pitchFamily="2" charset="-122"/>
              </a:rPr>
              <a:t>f:3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4643438" y="4343400"/>
            <a:ext cx="2533650" cy="2327275"/>
            <a:chOff x="3312" y="2736"/>
            <a:chExt cx="1596" cy="1466"/>
          </a:xfrm>
        </p:grpSpPr>
        <p:grpSp>
          <p:nvGrpSpPr>
            <p:cNvPr id="16428" name="Group 6"/>
            <p:cNvGrpSpPr>
              <a:grpSpLocks/>
            </p:cNvGrpSpPr>
            <p:nvPr/>
          </p:nvGrpSpPr>
          <p:grpSpPr bwMode="auto">
            <a:xfrm>
              <a:off x="3810" y="2736"/>
              <a:ext cx="293" cy="634"/>
              <a:chOff x="2300" y="2456"/>
              <a:chExt cx="293" cy="634"/>
            </a:xfrm>
          </p:grpSpPr>
          <p:sp>
            <p:nvSpPr>
              <p:cNvPr id="16430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7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zh-CN" altLang="en-US" sz="2000">
                    <a:ea typeface="宋体" panose="02010600030101010101" pitchFamily="2" charset="-122"/>
                  </a:rPr>
                  <a:t>{}</a:t>
                </a:r>
              </a:p>
            </p:txBody>
          </p:sp>
          <p:sp>
            <p:nvSpPr>
              <p:cNvPr id="16431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9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/>
                <a:r>
                  <a:rPr lang="en-US" altLang="zh-CN" sz="2000" i="1">
                    <a:ea typeface="宋体" panose="02010600030101010101" pitchFamily="2" charset="-122"/>
                  </a:rPr>
                  <a:t>f:3</a:t>
                </a:r>
              </a:p>
            </p:txBody>
          </p:sp>
          <p:cxnSp>
            <p:nvCxnSpPr>
              <p:cNvPr id="16432" name="AutoShape 11"/>
              <p:cNvCxnSpPr>
                <a:cxnSpLocks noChangeShapeType="1"/>
                <a:stCxn id="16430" idx="2"/>
                <a:endCxn id="16431" idx="0"/>
              </p:cNvCxnSpPr>
              <p:nvPr/>
            </p:nvCxnSpPr>
            <p:spPr bwMode="auto">
              <a:xfrm>
                <a:off x="2447" y="2706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29" name="Text Box 14"/>
            <p:cNvSpPr txBox="1">
              <a:spLocks noChangeArrowheads="1"/>
            </p:cNvSpPr>
            <p:nvPr/>
          </p:nvSpPr>
          <p:spPr bwMode="auto">
            <a:xfrm>
              <a:off x="3312" y="3969"/>
              <a:ext cx="15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1800" b="1" i="1">
                  <a:ea typeface="宋体" panose="02010600030101010101" pitchFamily="2" charset="-122"/>
                </a:rPr>
                <a:t>mac-conditional </a:t>
              </a:r>
              <a:r>
                <a:rPr lang="en-US" altLang="zh-CN" sz="1800" b="1">
                  <a:ea typeface="宋体" panose="02010600030101010101" pitchFamily="2" charset="-122"/>
                </a:rPr>
                <a:t>FP-tree</a:t>
              </a:r>
              <a:endParaRPr lang="en-US" altLang="zh-CN" sz="1800" b="1" i="1">
                <a:ea typeface="宋体" panose="02010600030101010101" pitchFamily="2" charset="-122"/>
              </a:endParaRPr>
            </a:p>
          </p:txBody>
        </p:sp>
      </p:grpSp>
      <p:sp>
        <p:nvSpPr>
          <p:cNvPr id="16390" name="Text Box 16"/>
          <p:cNvSpPr txBox="1">
            <a:spLocks noChangeArrowheads="1"/>
          </p:cNvSpPr>
          <p:nvPr/>
        </p:nvSpPr>
        <p:spPr bwMode="auto">
          <a:xfrm>
            <a:off x="5105400" y="4724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sp>
        <p:nvSpPr>
          <p:cNvPr id="16391" name="Rectangle 17"/>
          <p:cNvSpPr>
            <a:spLocks noChangeArrowheads="1"/>
          </p:cNvSpPr>
          <p:nvPr/>
        </p:nvSpPr>
        <p:spPr bwMode="auto">
          <a:xfrm>
            <a:off x="5786438" y="4876800"/>
            <a:ext cx="496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</a:p>
        </p:txBody>
      </p:sp>
      <p:sp>
        <p:nvSpPr>
          <p:cNvPr id="16392" name="Text Box 18"/>
          <p:cNvSpPr txBox="1">
            <a:spLocks noChangeArrowheads="1"/>
          </p:cNvSpPr>
          <p:nvPr/>
        </p:nvSpPr>
        <p:spPr bwMode="auto">
          <a:xfrm>
            <a:off x="3892550" y="3595688"/>
            <a:ext cx="44132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zh-CN" altLang="en-US" sz="20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16393" name="Text Box 19"/>
          <p:cNvSpPr txBox="1">
            <a:spLocks noChangeArrowheads="1"/>
          </p:cNvSpPr>
          <p:nvPr/>
        </p:nvSpPr>
        <p:spPr bwMode="auto">
          <a:xfrm>
            <a:off x="3430588" y="4140200"/>
            <a:ext cx="47783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f:4</a:t>
            </a:r>
          </a:p>
        </p:txBody>
      </p:sp>
      <p:sp>
        <p:nvSpPr>
          <p:cNvPr id="16394" name="Text Box 20"/>
          <p:cNvSpPr txBox="1">
            <a:spLocks noChangeArrowheads="1"/>
          </p:cNvSpPr>
          <p:nvPr/>
        </p:nvSpPr>
        <p:spPr bwMode="auto">
          <a:xfrm>
            <a:off x="4351338" y="4140200"/>
            <a:ext cx="5207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c:1</a:t>
            </a:r>
          </a:p>
        </p:txBody>
      </p:sp>
      <p:sp>
        <p:nvSpPr>
          <p:cNvPr id="16395" name="Text Box 21"/>
          <p:cNvSpPr txBox="1">
            <a:spLocks noChangeArrowheads="1"/>
          </p:cNvSpPr>
          <p:nvPr/>
        </p:nvSpPr>
        <p:spPr bwMode="auto">
          <a:xfrm>
            <a:off x="4343400" y="46228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6396" name="Text Box 22"/>
          <p:cNvSpPr txBox="1">
            <a:spLocks noChangeArrowheads="1"/>
          </p:cNvSpPr>
          <p:nvPr/>
        </p:nvSpPr>
        <p:spPr bwMode="auto">
          <a:xfrm>
            <a:off x="4343400" y="51054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p:1</a:t>
            </a:r>
          </a:p>
        </p:txBody>
      </p:sp>
      <p:cxnSp>
        <p:nvCxnSpPr>
          <p:cNvPr id="16397" name="AutoShape 23"/>
          <p:cNvCxnSpPr>
            <a:cxnSpLocks noChangeShapeType="1"/>
            <a:stCxn id="16394" idx="2"/>
            <a:endCxn id="16395" idx="0"/>
          </p:cNvCxnSpPr>
          <p:nvPr/>
        </p:nvCxnSpPr>
        <p:spPr bwMode="auto">
          <a:xfrm>
            <a:off x="4613275" y="4459288"/>
            <a:ext cx="1588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8" name="AutoShape 24"/>
          <p:cNvCxnSpPr>
            <a:cxnSpLocks noChangeShapeType="1"/>
            <a:stCxn id="16395" idx="2"/>
            <a:endCxn id="16396" idx="0"/>
          </p:cNvCxnSpPr>
          <p:nvPr/>
        </p:nvCxnSpPr>
        <p:spPr bwMode="auto">
          <a:xfrm>
            <a:off x="4614863" y="4941888"/>
            <a:ext cx="0" cy="169862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9" name="AutoShape 25"/>
          <p:cNvCxnSpPr>
            <a:cxnSpLocks noChangeShapeType="1"/>
            <a:stCxn id="16392" idx="2"/>
            <a:endCxn id="16394" idx="0"/>
          </p:cNvCxnSpPr>
          <p:nvPr/>
        </p:nvCxnSpPr>
        <p:spPr bwMode="auto">
          <a:xfrm>
            <a:off x="4113213" y="3914775"/>
            <a:ext cx="500062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AutoShape 26"/>
          <p:cNvCxnSpPr>
            <a:cxnSpLocks noChangeShapeType="1"/>
            <a:stCxn id="16392" idx="2"/>
            <a:endCxn id="16393" idx="0"/>
          </p:cNvCxnSpPr>
          <p:nvPr/>
        </p:nvCxnSpPr>
        <p:spPr bwMode="auto">
          <a:xfrm flipH="1">
            <a:off x="3671888" y="3914775"/>
            <a:ext cx="441325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1" name="Text Box 27"/>
          <p:cNvSpPr txBox="1">
            <a:spLocks noChangeArrowheads="1"/>
          </p:cNvSpPr>
          <p:nvPr/>
        </p:nvSpPr>
        <p:spPr bwMode="auto">
          <a:xfrm>
            <a:off x="3736975" y="4622800"/>
            <a:ext cx="534988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6402" name="Text Box 28"/>
          <p:cNvSpPr txBox="1">
            <a:spLocks noChangeArrowheads="1"/>
          </p:cNvSpPr>
          <p:nvPr/>
        </p:nvSpPr>
        <p:spPr bwMode="auto">
          <a:xfrm>
            <a:off x="3133725" y="4622800"/>
            <a:ext cx="519113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c:3</a:t>
            </a:r>
          </a:p>
        </p:txBody>
      </p:sp>
      <p:cxnSp>
        <p:nvCxnSpPr>
          <p:cNvPr id="16403" name="AutoShape 29"/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3394075" y="4459288"/>
            <a:ext cx="277813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30"/>
          <p:cNvCxnSpPr>
            <a:cxnSpLocks noChangeShapeType="1"/>
            <a:stCxn id="16393" idx="2"/>
            <a:endCxn id="16401" idx="0"/>
          </p:cNvCxnSpPr>
          <p:nvPr/>
        </p:nvCxnSpPr>
        <p:spPr bwMode="auto">
          <a:xfrm>
            <a:off x="3671888" y="4459288"/>
            <a:ext cx="334962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5" name="Text Box 31"/>
          <p:cNvSpPr txBox="1">
            <a:spLocks noChangeArrowheads="1"/>
          </p:cNvSpPr>
          <p:nvPr/>
        </p:nvSpPr>
        <p:spPr bwMode="auto">
          <a:xfrm>
            <a:off x="3124200" y="5105400"/>
            <a:ext cx="53498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a:3</a:t>
            </a:r>
          </a:p>
        </p:txBody>
      </p:sp>
      <p:sp>
        <p:nvSpPr>
          <p:cNvPr id="16406" name="Text Box 32"/>
          <p:cNvSpPr txBox="1">
            <a:spLocks noChangeArrowheads="1"/>
          </p:cNvSpPr>
          <p:nvPr/>
        </p:nvSpPr>
        <p:spPr bwMode="auto">
          <a:xfrm>
            <a:off x="3506788" y="5588000"/>
            <a:ext cx="53498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6407" name="Text Box 33"/>
          <p:cNvSpPr txBox="1">
            <a:spLocks noChangeArrowheads="1"/>
          </p:cNvSpPr>
          <p:nvPr/>
        </p:nvSpPr>
        <p:spPr bwMode="auto">
          <a:xfrm>
            <a:off x="2822575" y="5588000"/>
            <a:ext cx="59213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m:2</a:t>
            </a:r>
          </a:p>
        </p:txBody>
      </p:sp>
      <p:sp>
        <p:nvSpPr>
          <p:cNvPr id="16408" name="Text Box 34"/>
          <p:cNvSpPr txBox="1">
            <a:spLocks noChangeArrowheads="1"/>
          </p:cNvSpPr>
          <p:nvPr/>
        </p:nvSpPr>
        <p:spPr bwMode="auto">
          <a:xfrm>
            <a:off x="2855913" y="6072188"/>
            <a:ext cx="5365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p:2</a:t>
            </a:r>
          </a:p>
        </p:txBody>
      </p:sp>
      <p:cxnSp>
        <p:nvCxnSpPr>
          <p:cNvPr id="16409" name="AutoShape 35"/>
          <p:cNvCxnSpPr>
            <a:cxnSpLocks noChangeShapeType="1"/>
            <a:stCxn id="16402" idx="2"/>
            <a:endCxn id="16405" idx="0"/>
          </p:cNvCxnSpPr>
          <p:nvPr/>
        </p:nvCxnSpPr>
        <p:spPr bwMode="auto">
          <a:xfrm>
            <a:off x="3394075" y="4941888"/>
            <a:ext cx="0" cy="169862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36"/>
          <p:cNvCxnSpPr>
            <a:cxnSpLocks noChangeShapeType="1"/>
            <a:stCxn id="16405" idx="2"/>
            <a:endCxn id="16407" idx="0"/>
          </p:cNvCxnSpPr>
          <p:nvPr/>
        </p:nvCxnSpPr>
        <p:spPr bwMode="auto">
          <a:xfrm flipH="1">
            <a:off x="3124200" y="5426075"/>
            <a:ext cx="269875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37"/>
          <p:cNvCxnSpPr>
            <a:cxnSpLocks noChangeShapeType="1"/>
            <a:stCxn id="16405" idx="2"/>
            <a:endCxn id="16406" idx="0"/>
          </p:cNvCxnSpPr>
          <p:nvPr/>
        </p:nvCxnSpPr>
        <p:spPr bwMode="auto">
          <a:xfrm>
            <a:off x="3394075" y="5426075"/>
            <a:ext cx="382588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38"/>
          <p:cNvCxnSpPr>
            <a:cxnSpLocks noChangeShapeType="1"/>
            <a:stCxn id="16407" idx="2"/>
            <a:endCxn id="16408" idx="0"/>
          </p:cNvCxnSpPr>
          <p:nvPr/>
        </p:nvCxnSpPr>
        <p:spPr bwMode="auto">
          <a:xfrm>
            <a:off x="3124200" y="5908675"/>
            <a:ext cx="0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Text Box 39"/>
          <p:cNvSpPr txBox="1">
            <a:spLocks noChangeArrowheads="1"/>
          </p:cNvSpPr>
          <p:nvPr/>
        </p:nvSpPr>
        <p:spPr bwMode="auto">
          <a:xfrm>
            <a:off x="3478213" y="6072188"/>
            <a:ext cx="593725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m:1</a:t>
            </a:r>
          </a:p>
        </p:txBody>
      </p:sp>
      <p:cxnSp>
        <p:nvCxnSpPr>
          <p:cNvPr id="16414" name="AutoShape 40"/>
          <p:cNvCxnSpPr>
            <a:cxnSpLocks noChangeShapeType="1"/>
            <a:stCxn id="16406" idx="2"/>
            <a:endCxn id="16413" idx="0"/>
          </p:cNvCxnSpPr>
          <p:nvPr/>
        </p:nvCxnSpPr>
        <p:spPr bwMode="auto">
          <a:xfrm>
            <a:off x="3776663" y="5908675"/>
            <a:ext cx="0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5" name="Text Box 41"/>
          <p:cNvSpPr txBox="1">
            <a:spLocks noChangeArrowheads="1"/>
          </p:cNvSpPr>
          <p:nvPr/>
        </p:nvSpPr>
        <p:spPr bwMode="auto">
          <a:xfrm>
            <a:off x="214313" y="3824288"/>
            <a:ext cx="2543175" cy="23018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zh-CN" sz="2000" b="1">
                <a:ea typeface="宋体" panose="02010600030101010101" pitchFamily="2" charset="-122"/>
              </a:rPr>
              <a:t>Header Table</a:t>
            </a:r>
          </a:p>
          <a:p>
            <a:pPr algn="l">
              <a:lnSpc>
                <a:spcPct val="90000"/>
              </a:lnSpc>
            </a:pPr>
            <a:r>
              <a:rPr lang="en-US" altLang="zh-CN" sz="2000" b="1" i="1" u="sng">
                <a:ea typeface="宋体" panose="02010600030101010101" pitchFamily="2" charset="-122"/>
              </a:rPr>
              <a:t>Item  frequency  head 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 f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c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a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b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m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p	3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6416" name="Freeform 42"/>
          <p:cNvSpPr>
            <a:spLocks/>
          </p:cNvSpPr>
          <p:nvPr/>
        </p:nvSpPr>
        <p:spPr bwMode="auto">
          <a:xfrm>
            <a:off x="2424113" y="4311650"/>
            <a:ext cx="1074737" cy="301625"/>
          </a:xfrm>
          <a:custGeom>
            <a:avLst/>
            <a:gdLst>
              <a:gd name="T0" fmla="*/ 0 w 672"/>
              <a:gd name="T1" fmla="*/ 379073563 h 240"/>
              <a:gd name="T2" fmla="*/ 736645783 w 672"/>
              <a:gd name="T3" fmla="*/ 303258804 h 240"/>
              <a:gd name="T4" fmla="*/ 1104967175 w 672"/>
              <a:gd name="T5" fmla="*/ 75814701 h 240"/>
              <a:gd name="T6" fmla="*/ 1718838894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17" name="Freeform 43"/>
          <p:cNvSpPr>
            <a:spLocks/>
          </p:cNvSpPr>
          <p:nvPr/>
        </p:nvSpPr>
        <p:spPr bwMode="auto">
          <a:xfrm>
            <a:off x="2424113" y="4795838"/>
            <a:ext cx="690562" cy="0"/>
          </a:xfrm>
          <a:custGeom>
            <a:avLst/>
            <a:gdLst>
              <a:gd name="T0" fmla="*/ 0 w 432"/>
              <a:gd name="T1" fmla="*/ 0 h 1"/>
              <a:gd name="T2" fmla="*/ 1103879430 w 432"/>
              <a:gd name="T3" fmla="*/ 0 h 1"/>
              <a:gd name="T4" fmla="*/ 0 60000 65536"/>
              <a:gd name="T5" fmla="*/ 0 60000 65536"/>
              <a:gd name="T6" fmla="*/ 0 w 432"/>
              <a:gd name="T7" fmla="*/ 0 h 1"/>
              <a:gd name="T8" fmla="*/ 432 w 432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2" h="1">
                <a:moveTo>
                  <a:pt x="0" y="0"/>
                </a:moveTo>
                <a:cubicBezTo>
                  <a:pt x="0" y="0"/>
                  <a:pt x="216" y="0"/>
                  <a:pt x="43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18" name="Freeform 44"/>
          <p:cNvSpPr>
            <a:spLocks/>
          </p:cNvSpPr>
          <p:nvPr/>
        </p:nvSpPr>
        <p:spPr bwMode="auto">
          <a:xfrm>
            <a:off x="3575050" y="4311650"/>
            <a:ext cx="768350" cy="484188"/>
          </a:xfrm>
          <a:custGeom>
            <a:avLst/>
            <a:gdLst>
              <a:gd name="T0" fmla="*/ 0 w 480"/>
              <a:gd name="T1" fmla="*/ 610515639 h 384"/>
              <a:gd name="T2" fmla="*/ 122992044 w 480"/>
              <a:gd name="T3" fmla="*/ 534201834 h 384"/>
              <a:gd name="T4" fmla="*/ 614960171 w 480"/>
              <a:gd name="T5" fmla="*/ 152628910 h 384"/>
              <a:gd name="T6" fmla="*/ 1229920343 w 480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384"/>
              <a:gd name="T14" fmla="*/ 480 w 48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384">
                <a:moveTo>
                  <a:pt x="0" y="384"/>
                </a:moveTo>
                <a:cubicBezTo>
                  <a:pt x="4" y="384"/>
                  <a:pt x="8" y="384"/>
                  <a:pt x="48" y="336"/>
                </a:cubicBezTo>
                <a:cubicBezTo>
                  <a:pt x="88" y="288"/>
                  <a:pt x="168" y="152"/>
                  <a:pt x="240" y="96"/>
                </a:cubicBezTo>
                <a:cubicBezTo>
                  <a:pt x="312" y="40"/>
                  <a:pt x="396" y="20"/>
                  <a:pt x="480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19" name="Freeform 45"/>
          <p:cNvSpPr>
            <a:spLocks/>
          </p:cNvSpPr>
          <p:nvPr/>
        </p:nvSpPr>
        <p:spPr bwMode="auto">
          <a:xfrm>
            <a:off x="2424113" y="5051425"/>
            <a:ext cx="690562" cy="241300"/>
          </a:xfrm>
          <a:custGeom>
            <a:avLst/>
            <a:gdLst>
              <a:gd name="T0" fmla="*/ 0 w 432"/>
              <a:gd name="T1" fmla="*/ 0 h 192"/>
              <a:gd name="T2" fmla="*/ 367959244 w 432"/>
              <a:gd name="T3" fmla="*/ 75814696 h 192"/>
              <a:gd name="T4" fmla="*/ 735920086 w 432"/>
              <a:gd name="T5" fmla="*/ 227444108 h 192"/>
              <a:gd name="T6" fmla="*/ 1103879430 w 432"/>
              <a:gd name="T7" fmla="*/ 303258784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0" name="Freeform 46"/>
          <p:cNvSpPr>
            <a:spLocks/>
          </p:cNvSpPr>
          <p:nvPr/>
        </p:nvSpPr>
        <p:spPr bwMode="auto">
          <a:xfrm>
            <a:off x="2439988" y="5232400"/>
            <a:ext cx="1149350" cy="482600"/>
          </a:xfrm>
          <a:custGeom>
            <a:avLst/>
            <a:gdLst>
              <a:gd name="T0" fmla="*/ 0 w 720"/>
              <a:gd name="T1" fmla="*/ 0 h 384"/>
              <a:gd name="T2" fmla="*/ 611577109 w 720"/>
              <a:gd name="T3" fmla="*/ 75814696 h 384"/>
              <a:gd name="T4" fmla="*/ 1345468961 w 720"/>
              <a:gd name="T5" fmla="*/ 454888216 h 384"/>
              <a:gd name="T6" fmla="*/ 1834729930 w 720"/>
              <a:gd name="T7" fmla="*/ 606517568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84"/>
              <a:gd name="T14" fmla="*/ 720 w 72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84">
                <a:moveTo>
                  <a:pt x="0" y="0"/>
                </a:moveTo>
                <a:cubicBezTo>
                  <a:pt x="76" y="0"/>
                  <a:pt x="152" y="0"/>
                  <a:pt x="240" y="48"/>
                </a:cubicBezTo>
                <a:cubicBezTo>
                  <a:pt x="328" y="96"/>
                  <a:pt x="448" y="232"/>
                  <a:pt x="528" y="288"/>
                </a:cubicBezTo>
                <a:cubicBezTo>
                  <a:pt x="608" y="344"/>
                  <a:pt x="664" y="364"/>
                  <a:pt x="720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1" name="Freeform 47"/>
          <p:cNvSpPr>
            <a:spLocks/>
          </p:cNvSpPr>
          <p:nvPr/>
        </p:nvSpPr>
        <p:spPr bwMode="auto">
          <a:xfrm>
            <a:off x="3973513" y="4929188"/>
            <a:ext cx="90487" cy="846137"/>
          </a:xfrm>
          <a:custGeom>
            <a:avLst/>
            <a:gdLst>
              <a:gd name="T0" fmla="*/ 0 w 56"/>
              <a:gd name="T1" fmla="*/ 1065398474 h 672"/>
              <a:gd name="T2" fmla="*/ 125324511 w 56"/>
              <a:gd name="T3" fmla="*/ 684898861 h 672"/>
              <a:gd name="T4" fmla="*/ 125324511 w 56"/>
              <a:gd name="T5" fmla="*/ 0 h 672"/>
              <a:gd name="T6" fmla="*/ 0 60000 65536"/>
              <a:gd name="T7" fmla="*/ 0 60000 65536"/>
              <a:gd name="T8" fmla="*/ 0 60000 65536"/>
              <a:gd name="T9" fmla="*/ 0 w 56"/>
              <a:gd name="T10" fmla="*/ 0 h 672"/>
              <a:gd name="T11" fmla="*/ 56 w 56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672">
                <a:moveTo>
                  <a:pt x="0" y="672"/>
                </a:moveTo>
                <a:cubicBezTo>
                  <a:pt x="20" y="608"/>
                  <a:pt x="40" y="544"/>
                  <a:pt x="48" y="432"/>
                </a:cubicBezTo>
                <a:cubicBezTo>
                  <a:pt x="56" y="320"/>
                  <a:pt x="52" y="160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2" name="Line 48"/>
          <p:cNvSpPr>
            <a:spLocks noChangeShapeType="1"/>
          </p:cNvSpPr>
          <p:nvPr/>
        </p:nvSpPr>
        <p:spPr bwMode="auto">
          <a:xfrm>
            <a:off x="4189413" y="4795838"/>
            <a:ext cx="153987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3" name="Freeform 49"/>
          <p:cNvSpPr>
            <a:spLocks/>
          </p:cNvSpPr>
          <p:nvPr/>
        </p:nvSpPr>
        <p:spPr bwMode="auto">
          <a:xfrm>
            <a:off x="2439988" y="5473700"/>
            <a:ext cx="460375" cy="301625"/>
          </a:xfrm>
          <a:custGeom>
            <a:avLst/>
            <a:gdLst>
              <a:gd name="T0" fmla="*/ 0 w 288"/>
              <a:gd name="T1" fmla="*/ 0 h 240"/>
              <a:gd name="T2" fmla="*/ 367961057 w 288"/>
              <a:gd name="T3" fmla="*/ 75814701 h 240"/>
              <a:gd name="T4" fmla="*/ 490614276 w 288"/>
              <a:gd name="T5" fmla="*/ 303258804 h 240"/>
              <a:gd name="T6" fmla="*/ 735920515 w 288"/>
              <a:gd name="T7" fmla="*/ 379073563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cubicBezTo>
                  <a:pt x="56" y="8"/>
                  <a:pt x="112" y="16"/>
                  <a:pt x="144" y="48"/>
                </a:cubicBezTo>
                <a:cubicBezTo>
                  <a:pt x="176" y="80"/>
                  <a:pt x="168" y="160"/>
                  <a:pt x="192" y="192"/>
                </a:cubicBezTo>
                <a:cubicBezTo>
                  <a:pt x="216" y="224"/>
                  <a:pt x="252" y="232"/>
                  <a:pt x="288" y="24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4" name="Freeform 50"/>
          <p:cNvSpPr>
            <a:spLocks/>
          </p:cNvSpPr>
          <p:nvPr/>
        </p:nvSpPr>
        <p:spPr bwMode="auto">
          <a:xfrm>
            <a:off x="3359150" y="5775325"/>
            <a:ext cx="153988" cy="484188"/>
          </a:xfrm>
          <a:custGeom>
            <a:avLst/>
            <a:gdLst>
              <a:gd name="T0" fmla="*/ 0 w 96"/>
              <a:gd name="T1" fmla="*/ 0 h 384"/>
              <a:gd name="T2" fmla="*/ 123501595 w 96"/>
              <a:gd name="T3" fmla="*/ 152628910 h 384"/>
              <a:gd name="T4" fmla="*/ 123501595 w 96"/>
              <a:gd name="T5" fmla="*/ 457886769 h 384"/>
              <a:gd name="T6" fmla="*/ 247003190 w 96"/>
              <a:gd name="T7" fmla="*/ 610515639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384"/>
              <a:gd name="T14" fmla="*/ 96 w 96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384">
                <a:moveTo>
                  <a:pt x="0" y="0"/>
                </a:moveTo>
                <a:cubicBezTo>
                  <a:pt x="20" y="24"/>
                  <a:pt x="40" y="48"/>
                  <a:pt x="48" y="96"/>
                </a:cubicBezTo>
                <a:cubicBezTo>
                  <a:pt x="56" y="144"/>
                  <a:pt x="40" y="240"/>
                  <a:pt x="48" y="288"/>
                </a:cubicBezTo>
                <a:cubicBezTo>
                  <a:pt x="56" y="336"/>
                  <a:pt x="76" y="360"/>
                  <a:pt x="96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5" name="Freeform 51"/>
          <p:cNvSpPr>
            <a:spLocks/>
          </p:cNvSpPr>
          <p:nvPr/>
        </p:nvSpPr>
        <p:spPr bwMode="auto">
          <a:xfrm>
            <a:off x="2439988" y="5715000"/>
            <a:ext cx="460375" cy="544513"/>
          </a:xfrm>
          <a:custGeom>
            <a:avLst/>
            <a:gdLst>
              <a:gd name="T0" fmla="*/ 0 w 288"/>
              <a:gd name="T1" fmla="*/ 0 h 432"/>
              <a:gd name="T2" fmla="*/ 245306339 w 288"/>
              <a:gd name="T3" fmla="*/ 228776143 h 432"/>
              <a:gd name="T4" fmla="*/ 367961057 w 288"/>
              <a:gd name="T5" fmla="*/ 533811814 h 432"/>
              <a:gd name="T6" fmla="*/ 735920515 w 288"/>
              <a:gd name="T7" fmla="*/ 68632976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cubicBezTo>
                  <a:pt x="36" y="44"/>
                  <a:pt x="72" y="88"/>
                  <a:pt x="96" y="144"/>
                </a:cubicBezTo>
                <a:cubicBezTo>
                  <a:pt x="120" y="200"/>
                  <a:pt x="112" y="288"/>
                  <a:pt x="144" y="336"/>
                </a:cubicBezTo>
                <a:cubicBezTo>
                  <a:pt x="176" y="384"/>
                  <a:pt x="232" y="408"/>
                  <a:pt x="288" y="43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6" name="Freeform 52"/>
          <p:cNvSpPr>
            <a:spLocks/>
          </p:cNvSpPr>
          <p:nvPr/>
        </p:nvSpPr>
        <p:spPr bwMode="auto">
          <a:xfrm>
            <a:off x="3359150" y="5413375"/>
            <a:ext cx="1228725" cy="846138"/>
          </a:xfrm>
          <a:custGeom>
            <a:avLst/>
            <a:gdLst>
              <a:gd name="T0" fmla="*/ 0 w 768"/>
              <a:gd name="T1" fmla="*/ 1065400992 h 672"/>
              <a:gd name="T2" fmla="*/ 245730623 w 768"/>
              <a:gd name="T3" fmla="*/ 837101206 h 672"/>
              <a:gd name="T4" fmla="*/ 1351515875 w 768"/>
              <a:gd name="T5" fmla="*/ 608800005 h 672"/>
              <a:gd name="T6" fmla="*/ 1965840182 w 768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672"/>
              <a:gd name="T14" fmla="*/ 768 w 76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672">
                <a:moveTo>
                  <a:pt x="0" y="672"/>
                </a:moveTo>
                <a:cubicBezTo>
                  <a:pt x="4" y="624"/>
                  <a:pt x="8" y="576"/>
                  <a:pt x="96" y="528"/>
                </a:cubicBezTo>
                <a:cubicBezTo>
                  <a:pt x="184" y="480"/>
                  <a:pt x="416" y="472"/>
                  <a:pt x="528" y="384"/>
                </a:cubicBezTo>
                <a:cubicBezTo>
                  <a:pt x="640" y="296"/>
                  <a:pt x="704" y="148"/>
                  <a:pt x="76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27" name="Rectangle 4"/>
          <p:cNvSpPr>
            <a:spLocks noChangeArrowheads="1"/>
          </p:cNvSpPr>
          <p:nvPr/>
        </p:nvSpPr>
        <p:spPr bwMode="auto">
          <a:xfrm>
            <a:off x="6072188" y="4357688"/>
            <a:ext cx="335756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Conditional </a:t>
            </a:r>
            <a:r>
              <a:rPr lang="en-US" altLang="zh-CN" sz="2000" b="1">
                <a:ea typeface="宋体" panose="02010600030101010101" pitchFamily="2" charset="-122"/>
              </a:rPr>
              <a:t>pattern bases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 u="sng">
                <a:ea typeface="宋体" panose="02010600030101010101" pitchFamily="2" charset="-122"/>
              </a:rPr>
              <a:t>item	cond. pattern base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macf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altLang="zh-CN" sz="2000" b="1" i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800" dirty="0">
                <a:ea typeface="宋体" pitchFamily="2" charset="-122"/>
              </a:rPr>
              <a:t>递归构造条件模式基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600200"/>
            <a:ext cx="8048625" cy="12573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用每一个项目的条件模式基作为输入，递归</a:t>
            </a:r>
            <a:r>
              <a:rPr lang="en-US" altLang="zh-CN">
                <a:ea typeface="宋体" panose="02010600030101010101" pitchFamily="2" charset="-122"/>
              </a:rPr>
              <a:t>FP-Growth</a:t>
            </a:r>
            <a:r>
              <a:rPr lang="zh-CN" altLang="en-US">
                <a:ea typeface="宋体" panose="02010600030101010101" pitchFamily="2" charset="-122"/>
              </a:rPr>
              <a:t>算法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12" name="Rectangle 15"/>
          <p:cNvSpPr>
            <a:spLocks noChangeArrowheads="1"/>
          </p:cNvSpPr>
          <p:nvPr/>
        </p:nvSpPr>
        <p:spPr bwMode="auto">
          <a:xfrm>
            <a:off x="5643563" y="4143375"/>
            <a:ext cx="2571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b="1">
                <a:ea typeface="宋体" panose="02010600030101010101" pitchFamily="2" charset="-122"/>
              </a:rPr>
              <a:t>All frequent patterns relate to</a:t>
            </a:r>
            <a:r>
              <a:rPr lang="en-US" altLang="zh-CN" sz="1800" b="1" i="1">
                <a:ea typeface="宋体" panose="02010600030101010101" pitchFamily="2" charset="-122"/>
              </a:rPr>
              <a:t> m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b="1" i="1">
                <a:ea typeface="宋体" panose="02010600030101010101" pitchFamily="2" charset="-122"/>
              </a:rPr>
              <a:t>m,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b="1" i="1">
                <a:ea typeface="宋体" panose="02010600030101010101" pitchFamily="2" charset="-122"/>
              </a:rPr>
              <a:t>fm, cm, am,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b="1" i="1">
                <a:ea typeface="宋体" panose="02010600030101010101" pitchFamily="2" charset="-122"/>
              </a:rPr>
              <a:t>fcm, fam, cam,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altLang="zh-CN" sz="1800" b="1" i="1">
                <a:ea typeface="宋体" panose="02010600030101010101" pitchFamily="2" charset="-122"/>
              </a:rPr>
              <a:t>fcam</a:t>
            </a:r>
          </a:p>
        </p:txBody>
      </p:sp>
      <p:sp>
        <p:nvSpPr>
          <p:cNvPr id="17413" name="Text Box 16"/>
          <p:cNvSpPr txBox="1">
            <a:spLocks noChangeArrowheads="1"/>
          </p:cNvSpPr>
          <p:nvPr/>
        </p:nvSpPr>
        <p:spPr bwMode="auto">
          <a:xfrm>
            <a:off x="5105400" y="472440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2400" b="1">
                <a:ea typeface="宋体" panose="02010600030101010101" pitchFamily="2" charset="-122"/>
                <a:sym typeface="Wingdings 3" panose="05040102010807070707" pitchFamily="18" charset="2"/>
              </a:rPr>
              <a:t></a:t>
            </a:r>
            <a:endParaRPr lang="zh-CN" altLang="en-US" sz="2400" b="1">
              <a:ea typeface="宋体" panose="02010600030101010101" pitchFamily="2" charset="-122"/>
            </a:endParaRPr>
          </a:p>
        </p:txBody>
      </p:sp>
      <p:sp>
        <p:nvSpPr>
          <p:cNvPr id="17414" name="Text Box 18"/>
          <p:cNvSpPr txBox="1">
            <a:spLocks noChangeArrowheads="1"/>
          </p:cNvSpPr>
          <p:nvPr/>
        </p:nvSpPr>
        <p:spPr bwMode="auto">
          <a:xfrm>
            <a:off x="3892550" y="3595688"/>
            <a:ext cx="44132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zh-CN" altLang="en-US" sz="20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17415" name="Text Box 19"/>
          <p:cNvSpPr txBox="1">
            <a:spLocks noChangeArrowheads="1"/>
          </p:cNvSpPr>
          <p:nvPr/>
        </p:nvSpPr>
        <p:spPr bwMode="auto">
          <a:xfrm>
            <a:off x="3430588" y="4140200"/>
            <a:ext cx="47783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f:4</a:t>
            </a:r>
          </a:p>
        </p:txBody>
      </p:sp>
      <p:sp>
        <p:nvSpPr>
          <p:cNvPr id="17416" name="Text Box 20"/>
          <p:cNvSpPr txBox="1">
            <a:spLocks noChangeArrowheads="1"/>
          </p:cNvSpPr>
          <p:nvPr/>
        </p:nvSpPr>
        <p:spPr bwMode="auto">
          <a:xfrm>
            <a:off x="4351338" y="4140200"/>
            <a:ext cx="5207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c:1</a:t>
            </a:r>
          </a:p>
        </p:txBody>
      </p:sp>
      <p:sp>
        <p:nvSpPr>
          <p:cNvPr id="17417" name="Text Box 21"/>
          <p:cNvSpPr txBox="1">
            <a:spLocks noChangeArrowheads="1"/>
          </p:cNvSpPr>
          <p:nvPr/>
        </p:nvSpPr>
        <p:spPr bwMode="auto">
          <a:xfrm>
            <a:off x="4343400" y="46228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7418" name="Text Box 22"/>
          <p:cNvSpPr txBox="1">
            <a:spLocks noChangeArrowheads="1"/>
          </p:cNvSpPr>
          <p:nvPr/>
        </p:nvSpPr>
        <p:spPr bwMode="auto">
          <a:xfrm>
            <a:off x="4343400" y="5105400"/>
            <a:ext cx="533400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p:1</a:t>
            </a:r>
          </a:p>
        </p:txBody>
      </p:sp>
      <p:cxnSp>
        <p:nvCxnSpPr>
          <p:cNvPr id="17419" name="AutoShape 23"/>
          <p:cNvCxnSpPr>
            <a:cxnSpLocks noChangeShapeType="1"/>
            <a:stCxn id="17416" idx="2"/>
            <a:endCxn id="17417" idx="0"/>
          </p:cNvCxnSpPr>
          <p:nvPr/>
        </p:nvCxnSpPr>
        <p:spPr bwMode="auto">
          <a:xfrm>
            <a:off x="4613275" y="4459288"/>
            <a:ext cx="1588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AutoShape 24"/>
          <p:cNvCxnSpPr>
            <a:cxnSpLocks noChangeShapeType="1"/>
            <a:stCxn id="17417" idx="2"/>
            <a:endCxn id="17418" idx="0"/>
          </p:cNvCxnSpPr>
          <p:nvPr/>
        </p:nvCxnSpPr>
        <p:spPr bwMode="auto">
          <a:xfrm>
            <a:off x="4614863" y="4941888"/>
            <a:ext cx="0" cy="169862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AutoShape 25"/>
          <p:cNvCxnSpPr>
            <a:cxnSpLocks noChangeShapeType="1"/>
            <a:stCxn id="17414" idx="2"/>
            <a:endCxn id="17416" idx="0"/>
          </p:cNvCxnSpPr>
          <p:nvPr/>
        </p:nvCxnSpPr>
        <p:spPr bwMode="auto">
          <a:xfrm>
            <a:off x="4113213" y="3914775"/>
            <a:ext cx="500062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AutoShape 26"/>
          <p:cNvCxnSpPr>
            <a:cxnSpLocks noChangeShapeType="1"/>
            <a:stCxn id="17414" idx="2"/>
            <a:endCxn id="17415" idx="0"/>
          </p:cNvCxnSpPr>
          <p:nvPr/>
        </p:nvCxnSpPr>
        <p:spPr bwMode="auto">
          <a:xfrm flipH="1">
            <a:off x="3671888" y="3914775"/>
            <a:ext cx="441325" cy="230188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3" name="Text Box 27"/>
          <p:cNvSpPr txBox="1">
            <a:spLocks noChangeArrowheads="1"/>
          </p:cNvSpPr>
          <p:nvPr/>
        </p:nvSpPr>
        <p:spPr bwMode="auto">
          <a:xfrm>
            <a:off x="3736975" y="4622800"/>
            <a:ext cx="534988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7424" name="Text Box 28"/>
          <p:cNvSpPr txBox="1">
            <a:spLocks noChangeArrowheads="1"/>
          </p:cNvSpPr>
          <p:nvPr/>
        </p:nvSpPr>
        <p:spPr bwMode="auto">
          <a:xfrm>
            <a:off x="3133725" y="4622800"/>
            <a:ext cx="519113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c:3</a:t>
            </a:r>
          </a:p>
        </p:txBody>
      </p:sp>
      <p:cxnSp>
        <p:nvCxnSpPr>
          <p:cNvPr id="17425" name="AutoShape 29"/>
          <p:cNvCxnSpPr>
            <a:cxnSpLocks noChangeShapeType="1"/>
            <a:stCxn id="17415" idx="2"/>
            <a:endCxn id="17424" idx="0"/>
          </p:cNvCxnSpPr>
          <p:nvPr/>
        </p:nvCxnSpPr>
        <p:spPr bwMode="auto">
          <a:xfrm flipH="1">
            <a:off x="3394075" y="4459288"/>
            <a:ext cx="277813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6" name="AutoShape 30"/>
          <p:cNvCxnSpPr>
            <a:cxnSpLocks noChangeShapeType="1"/>
            <a:stCxn id="17415" idx="2"/>
            <a:endCxn id="17423" idx="0"/>
          </p:cNvCxnSpPr>
          <p:nvPr/>
        </p:nvCxnSpPr>
        <p:spPr bwMode="auto">
          <a:xfrm>
            <a:off x="3671888" y="4459288"/>
            <a:ext cx="334962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7" name="Text Box 31"/>
          <p:cNvSpPr txBox="1">
            <a:spLocks noChangeArrowheads="1"/>
          </p:cNvSpPr>
          <p:nvPr/>
        </p:nvSpPr>
        <p:spPr bwMode="auto">
          <a:xfrm>
            <a:off x="3124200" y="5105400"/>
            <a:ext cx="53498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a:3</a:t>
            </a:r>
          </a:p>
        </p:txBody>
      </p:sp>
      <p:sp>
        <p:nvSpPr>
          <p:cNvPr id="17428" name="Text Box 32"/>
          <p:cNvSpPr txBox="1">
            <a:spLocks noChangeArrowheads="1"/>
          </p:cNvSpPr>
          <p:nvPr/>
        </p:nvSpPr>
        <p:spPr bwMode="auto">
          <a:xfrm>
            <a:off x="3506788" y="5588000"/>
            <a:ext cx="534987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b:1</a:t>
            </a:r>
          </a:p>
        </p:txBody>
      </p:sp>
      <p:sp>
        <p:nvSpPr>
          <p:cNvPr id="17429" name="Text Box 33"/>
          <p:cNvSpPr txBox="1">
            <a:spLocks noChangeArrowheads="1"/>
          </p:cNvSpPr>
          <p:nvPr/>
        </p:nvSpPr>
        <p:spPr bwMode="auto">
          <a:xfrm>
            <a:off x="2822575" y="5588000"/>
            <a:ext cx="592138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m:2</a:t>
            </a:r>
          </a:p>
        </p:txBody>
      </p:sp>
      <p:sp>
        <p:nvSpPr>
          <p:cNvPr id="17430" name="Text Box 34"/>
          <p:cNvSpPr txBox="1">
            <a:spLocks noChangeArrowheads="1"/>
          </p:cNvSpPr>
          <p:nvPr/>
        </p:nvSpPr>
        <p:spPr bwMode="auto">
          <a:xfrm>
            <a:off x="2855913" y="6072188"/>
            <a:ext cx="536575" cy="4095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ea typeface="宋体" panose="02010600030101010101" pitchFamily="2" charset="-122"/>
              </a:rPr>
              <a:t>p:2</a:t>
            </a:r>
          </a:p>
        </p:txBody>
      </p:sp>
      <p:cxnSp>
        <p:nvCxnSpPr>
          <p:cNvPr id="17431" name="AutoShape 35"/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3394075" y="4941888"/>
            <a:ext cx="0" cy="169862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2" name="AutoShape 36"/>
          <p:cNvCxnSpPr>
            <a:cxnSpLocks noChangeShapeType="1"/>
            <a:stCxn id="17427" idx="2"/>
            <a:endCxn id="17429" idx="0"/>
          </p:cNvCxnSpPr>
          <p:nvPr/>
        </p:nvCxnSpPr>
        <p:spPr bwMode="auto">
          <a:xfrm flipH="1">
            <a:off x="3124200" y="5426075"/>
            <a:ext cx="269875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3" name="AutoShape 37"/>
          <p:cNvCxnSpPr>
            <a:cxnSpLocks noChangeShapeType="1"/>
            <a:stCxn id="17427" idx="2"/>
            <a:endCxn id="17428" idx="0"/>
          </p:cNvCxnSpPr>
          <p:nvPr/>
        </p:nvCxnSpPr>
        <p:spPr bwMode="auto">
          <a:xfrm>
            <a:off x="3394075" y="5426075"/>
            <a:ext cx="382588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4" name="AutoShape 38"/>
          <p:cNvCxnSpPr>
            <a:cxnSpLocks noChangeShapeType="1"/>
            <a:stCxn id="17429" idx="2"/>
            <a:endCxn id="17430" idx="0"/>
          </p:cNvCxnSpPr>
          <p:nvPr/>
        </p:nvCxnSpPr>
        <p:spPr bwMode="auto">
          <a:xfrm>
            <a:off x="3124200" y="5908675"/>
            <a:ext cx="0" cy="168275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5" name="Text Box 39"/>
          <p:cNvSpPr txBox="1">
            <a:spLocks noChangeArrowheads="1"/>
          </p:cNvSpPr>
          <p:nvPr/>
        </p:nvSpPr>
        <p:spPr bwMode="auto">
          <a:xfrm>
            <a:off x="3478213" y="6072188"/>
            <a:ext cx="593725" cy="409575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000" i="1">
                <a:solidFill>
                  <a:schemeClr val="hlink"/>
                </a:solidFill>
                <a:ea typeface="宋体" panose="02010600030101010101" pitchFamily="2" charset="-122"/>
              </a:rPr>
              <a:t>m:1</a:t>
            </a:r>
          </a:p>
        </p:txBody>
      </p:sp>
      <p:cxnSp>
        <p:nvCxnSpPr>
          <p:cNvPr id="17436" name="AutoShape 40"/>
          <p:cNvCxnSpPr>
            <a:cxnSpLocks noChangeShapeType="1"/>
            <a:stCxn id="17428" idx="2"/>
            <a:endCxn id="17435" idx="0"/>
          </p:cNvCxnSpPr>
          <p:nvPr/>
        </p:nvCxnSpPr>
        <p:spPr bwMode="auto">
          <a:xfrm>
            <a:off x="3776663" y="5908675"/>
            <a:ext cx="0" cy="168275"/>
          </a:xfrm>
          <a:prstGeom prst="straightConnector1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7" name="Text Box 41"/>
          <p:cNvSpPr txBox="1">
            <a:spLocks noChangeArrowheads="1"/>
          </p:cNvSpPr>
          <p:nvPr/>
        </p:nvSpPr>
        <p:spPr bwMode="auto">
          <a:xfrm>
            <a:off x="214313" y="3824288"/>
            <a:ext cx="2543175" cy="230187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zh-CN" sz="2000" b="1">
                <a:ea typeface="宋体" panose="02010600030101010101" pitchFamily="2" charset="-122"/>
              </a:rPr>
              <a:t>Header Table</a:t>
            </a:r>
          </a:p>
          <a:p>
            <a:pPr algn="l">
              <a:lnSpc>
                <a:spcPct val="90000"/>
              </a:lnSpc>
            </a:pPr>
            <a:r>
              <a:rPr lang="en-US" altLang="zh-CN" sz="2000" b="1" i="1" u="sng">
                <a:ea typeface="宋体" panose="02010600030101010101" pitchFamily="2" charset="-122"/>
              </a:rPr>
              <a:t>Item  frequency  head 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 f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c	4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a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b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m	3</a:t>
            </a:r>
          </a:p>
          <a:p>
            <a:pPr algn="l">
              <a:lnSpc>
                <a:spcPct val="90000"/>
              </a:lnSpc>
            </a:pPr>
            <a:r>
              <a:rPr lang="en-US" altLang="zh-CN" sz="2000" i="1">
                <a:ea typeface="宋体" panose="02010600030101010101" pitchFamily="2" charset="-122"/>
              </a:rPr>
              <a:t>p	3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7438" name="Freeform 42"/>
          <p:cNvSpPr>
            <a:spLocks/>
          </p:cNvSpPr>
          <p:nvPr/>
        </p:nvSpPr>
        <p:spPr bwMode="auto">
          <a:xfrm>
            <a:off x="2424113" y="4311650"/>
            <a:ext cx="1074737" cy="301625"/>
          </a:xfrm>
          <a:custGeom>
            <a:avLst/>
            <a:gdLst>
              <a:gd name="T0" fmla="*/ 0 w 672"/>
              <a:gd name="T1" fmla="*/ 379073563 h 240"/>
              <a:gd name="T2" fmla="*/ 736645783 w 672"/>
              <a:gd name="T3" fmla="*/ 303258804 h 240"/>
              <a:gd name="T4" fmla="*/ 1104967175 w 672"/>
              <a:gd name="T5" fmla="*/ 75814701 h 240"/>
              <a:gd name="T6" fmla="*/ 1718838894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39" name="Freeform 43"/>
          <p:cNvSpPr>
            <a:spLocks/>
          </p:cNvSpPr>
          <p:nvPr/>
        </p:nvSpPr>
        <p:spPr bwMode="auto">
          <a:xfrm>
            <a:off x="2424113" y="4795838"/>
            <a:ext cx="690562" cy="0"/>
          </a:xfrm>
          <a:custGeom>
            <a:avLst/>
            <a:gdLst>
              <a:gd name="T0" fmla="*/ 0 w 432"/>
              <a:gd name="T1" fmla="*/ 0 h 1"/>
              <a:gd name="T2" fmla="*/ 1103879430 w 432"/>
              <a:gd name="T3" fmla="*/ 0 h 1"/>
              <a:gd name="T4" fmla="*/ 0 60000 65536"/>
              <a:gd name="T5" fmla="*/ 0 60000 65536"/>
              <a:gd name="T6" fmla="*/ 0 w 432"/>
              <a:gd name="T7" fmla="*/ 0 h 1"/>
              <a:gd name="T8" fmla="*/ 432 w 432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2" h="1">
                <a:moveTo>
                  <a:pt x="0" y="0"/>
                </a:moveTo>
                <a:cubicBezTo>
                  <a:pt x="0" y="0"/>
                  <a:pt x="216" y="0"/>
                  <a:pt x="43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0" name="Freeform 44"/>
          <p:cNvSpPr>
            <a:spLocks/>
          </p:cNvSpPr>
          <p:nvPr/>
        </p:nvSpPr>
        <p:spPr bwMode="auto">
          <a:xfrm>
            <a:off x="3575050" y="4311650"/>
            <a:ext cx="768350" cy="484188"/>
          </a:xfrm>
          <a:custGeom>
            <a:avLst/>
            <a:gdLst>
              <a:gd name="T0" fmla="*/ 0 w 480"/>
              <a:gd name="T1" fmla="*/ 610515639 h 384"/>
              <a:gd name="T2" fmla="*/ 122992044 w 480"/>
              <a:gd name="T3" fmla="*/ 534201834 h 384"/>
              <a:gd name="T4" fmla="*/ 614960171 w 480"/>
              <a:gd name="T5" fmla="*/ 152628910 h 384"/>
              <a:gd name="T6" fmla="*/ 1229920343 w 480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480"/>
              <a:gd name="T13" fmla="*/ 0 h 384"/>
              <a:gd name="T14" fmla="*/ 480 w 48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0" h="384">
                <a:moveTo>
                  <a:pt x="0" y="384"/>
                </a:moveTo>
                <a:cubicBezTo>
                  <a:pt x="4" y="384"/>
                  <a:pt x="8" y="384"/>
                  <a:pt x="48" y="336"/>
                </a:cubicBezTo>
                <a:cubicBezTo>
                  <a:pt x="88" y="288"/>
                  <a:pt x="168" y="152"/>
                  <a:pt x="240" y="96"/>
                </a:cubicBezTo>
                <a:cubicBezTo>
                  <a:pt x="312" y="40"/>
                  <a:pt x="396" y="20"/>
                  <a:pt x="480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1" name="Freeform 45"/>
          <p:cNvSpPr>
            <a:spLocks/>
          </p:cNvSpPr>
          <p:nvPr/>
        </p:nvSpPr>
        <p:spPr bwMode="auto">
          <a:xfrm>
            <a:off x="2424113" y="5051425"/>
            <a:ext cx="690562" cy="241300"/>
          </a:xfrm>
          <a:custGeom>
            <a:avLst/>
            <a:gdLst>
              <a:gd name="T0" fmla="*/ 0 w 432"/>
              <a:gd name="T1" fmla="*/ 0 h 192"/>
              <a:gd name="T2" fmla="*/ 367959244 w 432"/>
              <a:gd name="T3" fmla="*/ 75814696 h 192"/>
              <a:gd name="T4" fmla="*/ 735920086 w 432"/>
              <a:gd name="T5" fmla="*/ 227444108 h 192"/>
              <a:gd name="T6" fmla="*/ 1103879430 w 432"/>
              <a:gd name="T7" fmla="*/ 303258784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2" name="Freeform 46"/>
          <p:cNvSpPr>
            <a:spLocks/>
          </p:cNvSpPr>
          <p:nvPr/>
        </p:nvSpPr>
        <p:spPr bwMode="auto">
          <a:xfrm>
            <a:off x="2439988" y="5232400"/>
            <a:ext cx="1149350" cy="482600"/>
          </a:xfrm>
          <a:custGeom>
            <a:avLst/>
            <a:gdLst>
              <a:gd name="T0" fmla="*/ 0 w 720"/>
              <a:gd name="T1" fmla="*/ 0 h 384"/>
              <a:gd name="T2" fmla="*/ 611577109 w 720"/>
              <a:gd name="T3" fmla="*/ 75814696 h 384"/>
              <a:gd name="T4" fmla="*/ 1345468961 w 720"/>
              <a:gd name="T5" fmla="*/ 454888216 h 384"/>
              <a:gd name="T6" fmla="*/ 1834729930 w 720"/>
              <a:gd name="T7" fmla="*/ 606517568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384"/>
              <a:gd name="T14" fmla="*/ 720 w 72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384">
                <a:moveTo>
                  <a:pt x="0" y="0"/>
                </a:moveTo>
                <a:cubicBezTo>
                  <a:pt x="76" y="0"/>
                  <a:pt x="152" y="0"/>
                  <a:pt x="240" y="48"/>
                </a:cubicBezTo>
                <a:cubicBezTo>
                  <a:pt x="328" y="96"/>
                  <a:pt x="448" y="232"/>
                  <a:pt x="528" y="288"/>
                </a:cubicBezTo>
                <a:cubicBezTo>
                  <a:pt x="608" y="344"/>
                  <a:pt x="664" y="364"/>
                  <a:pt x="720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3" name="Freeform 47"/>
          <p:cNvSpPr>
            <a:spLocks/>
          </p:cNvSpPr>
          <p:nvPr/>
        </p:nvSpPr>
        <p:spPr bwMode="auto">
          <a:xfrm>
            <a:off x="3973513" y="4929188"/>
            <a:ext cx="90487" cy="846137"/>
          </a:xfrm>
          <a:custGeom>
            <a:avLst/>
            <a:gdLst>
              <a:gd name="T0" fmla="*/ 0 w 56"/>
              <a:gd name="T1" fmla="*/ 1065398474 h 672"/>
              <a:gd name="T2" fmla="*/ 125324511 w 56"/>
              <a:gd name="T3" fmla="*/ 684898861 h 672"/>
              <a:gd name="T4" fmla="*/ 125324511 w 56"/>
              <a:gd name="T5" fmla="*/ 0 h 672"/>
              <a:gd name="T6" fmla="*/ 0 60000 65536"/>
              <a:gd name="T7" fmla="*/ 0 60000 65536"/>
              <a:gd name="T8" fmla="*/ 0 60000 65536"/>
              <a:gd name="T9" fmla="*/ 0 w 56"/>
              <a:gd name="T10" fmla="*/ 0 h 672"/>
              <a:gd name="T11" fmla="*/ 56 w 56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672">
                <a:moveTo>
                  <a:pt x="0" y="672"/>
                </a:moveTo>
                <a:cubicBezTo>
                  <a:pt x="20" y="608"/>
                  <a:pt x="40" y="544"/>
                  <a:pt x="48" y="432"/>
                </a:cubicBezTo>
                <a:cubicBezTo>
                  <a:pt x="56" y="320"/>
                  <a:pt x="52" y="160"/>
                  <a:pt x="4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4" name="Line 48"/>
          <p:cNvSpPr>
            <a:spLocks noChangeShapeType="1"/>
          </p:cNvSpPr>
          <p:nvPr/>
        </p:nvSpPr>
        <p:spPr bwMode="auto">
          <a:xfrm>
            <a:off x="4189413" y="4795838"/>
            <a:ext cx="153987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45" name="Freeform 49"/>
          <p:cNvSpPr>
            <a:spLocks/>
          </p:cNvSpPr>
          <p:nvPr/>
        </p:nvSpPr>
        <p:spPr bwMode="auto">
          <a:xfrm>
            <a:off x="2439988" y="5473700"/>
            <a:ext cx="460375" cy="301625"/>
          </a:xfrm>
          <a:custGeom>
            <a:avLst/>
            <a:gdLst>
              <a:gd name="T0" fmla="*/ 0 w 288"/>
              <a:gd name="T1" fmla="*/ 0 h 240"/>
              <a:gd name="T2" fmla="*/ 367961057 w 288"/>
              <a:gd name="T3" fmla="*/ 75814701 h 240"/>
              <a:gd name="T4" fmla="*/ 490614276 w 288"/>
              <a:gd name="T5" fmla="*/ 303258804 h 240"/>
              <a:gd name="T6" fmla="*/ 735920515 w 288"/>
              <a:gd name="T7" fmla="*/ 379073563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cubicBezTo>
                  <a:pt x="56" y="8"/>
                  <a:pt x="112" y="16"/>
                  <a:pt x="144" y="48"/>
                </a:cubicBezTo>
                <a:cubicBezTo>
                  <a:pt x="176" y="80"/>
                  <a:pt x="168" y="160"/>
                  <a:pt x="192" y="192"/>
                </a:cubicBezTo>
                <a:cubicBezTo>
                  <a:pt x="216" y="224"/>
                  <a:pt x="252" y="232"/>
                  <a:pt x="288" y="24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6" name="Freeform 50"/>
          <p:cNvSpPr>
            <a:spLocks/>
          </p:cNvSpPr>
          <p:nvPr/>
        </p:nvSpPr>
        <p:spPr bwMode="auto">
          <a:xfrm>
            <a:off x="3359150" y="5775325"/>
            <a:ext cx="153988" cy="484188"/>
          </a:xfrm>
          <a:custGeom>
            <a:avLst/>
            <a:gdLst>
              <a:gd name="T0" fmla="*/ 0 w 96"/>
              <a:gd name="T1" fmla="*/ 0 h 384"/>
              <a:gd name="T2" fmla="*/ 123501595 w 96"/>
              <a:gd name="T3" fmla="*/ 152628910 h 384"/>
              <a:gd name="T4" fmla="*/ 123501595 w 96"/>
              <a:gd name="T5" fmla="*/ 457886769 h 384"/>
              <a:gd name="T6" fmla="*/ 247003190 w 96"/>
              <a:gd name="T7" fmla="*/ 610515639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384"/>
              <a:gd name="T14" fmla="*/ 96 w 96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384">
                <a:moveTo>
                  <a:pt x="0" y="0"/>
                </a:moveTo>
                <a:cubicBezTo>
                  <a:pt x="20" y="24"/>
                  <a:pt x="40" y="48"/>
                  <a:pt x="48" y="96"/>
                </a:cubicBezTo>
                <a:cubicBezTo>
                  <a:pt x="56" y="144"/>
                  <a:pt x="40" y="240"/>
                  <a:pt x="48" y="288"/>
                </a:cubicBezTo>
                <a:cubicBezTo>
                  <a:pt x="56" y="336"/>
                  <a:pt x="76" y="360"/>
                  <a:pt x="96" y="384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7" name="Freeform 51"/>
          <p:cNvSpPr>
            <a:spLocks/>
          </p:cNvSpPr>
          <p:nvPr/>
        </p:nvSpPr>
        <p:spPr bwMode="auto">
          <a:xfrm>
            <a:off x="2439988" y="5715000"/>
            <a:ext cx="460375" cy="544513"/>
          </a:xfrm>
          <a:custGeom>
            <a:avLst/>
            <a:gdLst>
              <a:gd name="T0" fmla="*/ 0 w 288"/>
              <a:gd name="T1" fmla="*/ 0 h 432"/>
              <a:gd name="T2" fmla="*/ 245306339 w 288"/>
              <a:gd name="T3" fmla="*/ 228776143 h 432"/>
              <a:gd name="T4" fmla="*/ 367961057 w 288"/>
              <a:gd name="T5" fmla="*/ 533811814 h 432"/>
              <a:gd name="T6" fmla="*/ 735920515 w 288"/>
              <a:gd name="T7" fmla="*/ 686329767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432"/>
              <a:gd name="T14" fmla="*/ 288 w 288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432">
                <a:moveTo>
                  <a:pt x="0" y="0"/>
                </a:moveTo>
                <a:cubicBezTo>
                  <a:pt x="36" y="44"/>
                  <a:pt x="72" y="88"/>
                  <a:pt x="96" y="144"/>
                </a:cubicBezTo>
                <a:cubicBezTo>
                  <a:pt x="120" y="200"/>
                  <a:pt x="112" y="288"/>
                  <a:pt x="144" y="336"/>
                </a:cubicBezTo>
                <a:cubicBezTo>
                  <a:pt x="176" y="384"/>
                  <a:pt x="232" y="408"/>
                  <a:pt x="288" y="43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48" name="Freeform 52"/>
          <p:cNvSpPr>
            <a:spLocks/>
          </p:cNvSpPr>
          <p:nvPr/>
        </p:nvSpPr>
        <p:spPr bwMode="auto">
          <a:xfrm>
            <a:off x="3359150" y="5413375"/>
            <a:ext cx="1228725" cy="846138"/>
          </a:xfrm>
          <a:custGeom>
            <a:avLst/>
            <a:gdLst>
              <a:gd name="T0" fmla="*/ 0 w 768"/>
              <a:gd name="T1" fmla="*/ 1065400992 h 672"/>
              <a:gd name="T2" fmla="*/ 245730623 w 768"/>
              <a:gd name="T3" fmla="*/ 837101206 h 672"/>
              <a:gd name="T4" fmla="*/ 1351515875 w 768"/>
              <a:gd name="T5" fmla="*/ 608800005 h 672"/>
              <a:gd name="T6" fmla="*/ 1965840182 w 768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672"/>
              <a:gd name="T14" fmla="*/ 768 w 76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672">
                <a:moveTo>
                  <a:pt x="0" y="672"/>
                </a:moveTo>
                <a:cubicBezTo>
                  <a:pt x="4" y="624"/>
                  <a:pt x="8" y="576"/>
                  <a:pt x="96" y="528"/>
                </a:cubicBezTo>
                <a:cubicBezTo>
                  <a:pt x="184" y="480"/>
                  <a:pt x="416" y="472"/>
                  <a:pt x="528" y="384"/>
                </a:cubicBezTo>
                <a:cubicBezTo>
                  <a:pt x="640" y="296"/>
                  <a:pt x="704" y="148"/>
                  <a:pt x="768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构造</a:t>
            </a:r>
            <a:r>
              <a:rPr lang="en-US" altLang="zh-CN">
                <a:ea typeface="宋体" panose="02010600030101010101" pitchFamily="2" charset="-122"/>
              </a:rPr>
              <a:t>FP-tree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为了快速生成各个频繁集合的投影数据库，避免顺序扫描</a:t>
            </a:r>
            <a:endParaRPr lang="en-US" altLang="zh-CN">
              <a:ea typeface="宋体" panose="02010600030101010101" pitchFamily="2" charset="-122"/>
            </a:endParaRPr>
          </a:p>
          <a:p>
            <a:pPr lvl="1">
              <a:buFont typeface="Monotype Sorts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挖掘</a:t>
            </a:r>
            <a:r>
              <a:rPr lang="en-US" altLang="zh-CN">
                <a:ea typeface="宋体" panose="02010600030101010101" pitchFamily="2" charset="-122"/>
              </a:rPr>
              <a:t>FP-tree</a:t>
            </a: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就是一个按照深度优先顺序生成投影数据库的过程。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每一个需要为其生成投影数据库的集合，都是频繁集。不频繁集在构造</a:t>
            </a:r>
            <a:r>
              <a:rPr lang="en-US" altLang="zh-CN">
                <a:ea typeface="宋体" panose="02010600030101010101" pitchFamily="2" charset="-122"/>
              </a:rPr>
              <a:t>FP-Tree</a:t>
            </a:r>
            <a:r>
              <a:rPr lang="zh-CN" altLang="en-US">
                <a:ea typeface="宋体" panose="02010600030101010101" pitchFamily="2" charset="-122"/>
              </a:rPr>
              <a:t>时就过滤掉了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当递归结束时，只要把所有的频繁集合并就是最后的所有频繁集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5475" y="438150"/>
            <a:ext cx="8064500" cy="781050"/>
          </a:xfrm>
        </p:spPr>
        <p:txBody>
          <a:bodyPr/>
          <a:lstStyle/>
          <a:p>
            <a:pPr>
              <a:defRPr/>
            </a:pPr>
            <a:r>
              <a:rPr lang="en-US" altLang="zh-CN" sz="3200">
                <a:ea typeface="宋体" pitchFamily="2" charset="-122"/>
              </a:rPr>
              <a:t>Benefits of the FP-tree Structure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5029200"/>
          </a:xfrm>
          <a:noFill/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Completeness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Preserve complete information for frequent pattern mining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Never break a long pattern of any transaction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Compactness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Reduce irrelevant info</a:t>
            </a: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—</a:t>
            </a:r>
            <a:r>
              <a:rPr lang="en-US" altLang="zh-CN" sz="2000">
                <a:ea typeface="宋体" panose="02010600030101010101" pitchFamily="2" charset="-122"/>
              </a:rPr>
              <a:t>infrequent items are gone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Items in frequency descending order: the more frequently occurring, the more likely to be shared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Never be larger than the original database (not count node-links and the </a:t>
            </a:r>
            <a:r>
              <a:rPr lang="en-US" altLang="zh-CN" sz="2000" i="1">
                <a:ea typeface="宋体" panose="02010600030101010101" pitchFamily="2" charset="-122"/>
              </a:rPr>
              <a:t>count</a:t>
            </a:r>
            <a:r>
              <a:rPr lang="en-US" altLang="zh-CN" sz="2000">
                <a:ea typeface="宋体" panose="02010600030101010101" pitchFamily="2" charset="-122"/>
              </a:rPr>
              <a:t> field)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For Connect-4 DB, compression ratio could be over 100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Partition Patterns and Databases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43075"/>
            <a:ext cx="8382000" cy="46577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Frequent patterns can be partitioned into subsets according to f-list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F-list=f-c-a-b-m-p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Patterns containing p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Patterns having m but no p</a:t>
            </a:r>
          </a:p>
          <a:p>
            <a:pPr lvl="1"/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…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Patterns having c but no a nor b, m, p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Pattern f</a:t>
            </a:r>
          </a:p>
          <a:p>
            <a:r>
              <a:rPr lang="en-US" altLang="zh-CN">
                <a:ea typeface="宋体" panose="02010600030101010101" pitchFamily="2" charset="-122"/>
              </a:rPr>
              <a:t>Completeness and non-redundency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5816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2800">
                <a:ea typeface="宋体" pitchFamily="2" charset="-122"/>
              </a:rPr>
              <a:t>FP-Growth vs. Apriori: Scalability With the Support Threshold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914400" y="1981200"/>
          <a:ext cx="7620000" cy="455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Chart" r:id="rId3" imgW="4600996" imgH="3286426" progId="Excel.Chart.8">
                  <p:embed/>
                </p:oleObj>
              </mc:Choice>
              <mc:Fallback>
                <p:oleObj name="Chart" r:id="rId3" imgW="4600996" imgH="3286426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81200"/>
                        <a:ext cx="7620000" cy="455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810000" y="1981200"/>
            <a:ext cx="2892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zh-CN" sz="2400">
                <a:ea typeface="宋体" panose="02010600030101010101" pitchFamily="2" charset="-122"/>
              </a:rPr>
              <a:t>Data set T25I20D10K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VIPER vs. FP-Growth: Comparision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83534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Comparison of Data Layouts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3534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VIPER vs. FP-Growth: Comparision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83534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67738" cy="1025525"/>
          </a:xfrm>
        </p:spPr>
        <p:txBody>
          <a:bodyPr/>
          <a:lstStyle/>
          <a:p>
            <a:pPr>
              <a:defRPr/>
            </a:pPr>
            <a:r>
              <a:rPr lang="en-US" altLang="zh-CN" sz="2800">
                <a:ea typeface="宋体" pitchFamily="2" charset="-122"/>
              </a:rPr>
              <a:t>Why would write-based algorithms be faster 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84313"/>
            <a:ext cx="8116888" cy="10048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ea typeface="宋体" panose="02010600030101010101" pitchFamily="2" charset="-122"/>
              </a:rPr>
              <a:t>Read-based FPM algorithms like Apriori algorithm which will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“</a:t>
            </a:r>
            <a:r>
              <a:rPr lang="en-US" altLang="zh-CN" sz="2400">
                <a:ea typeface="宋体" panose="02010600030101010101" pitchFamily="2" charset="-122"/>
              </a:rPr>
              <a:t>forget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”</a:t>
            </a:r>
            <a:r>
              <a:rPr lang="en-US" altLang="zh-CN" sz="2400">
                <a:ea typeface="宋体" panose="02010600030101010101" pitchFamily="2" charset="-122"/>
              </a:rPr>
              <a:t> its previous processing. Eg. let the frequent itemset {a,b,c,d,e} be frequent. Let 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‘</a:t>
            </a:r>
            <a:r>
              <a:rPr lang="en-US" altLang="zh-CN" sz="2400">
                <a:ea typeface="宋体" panose="02010600030101010101" pitchFamily="2" charset="-122"/>
              </a:rPr>
              <a:t>s look at a record containing {a,b,c}.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 	 </a:t>
            </a:r>
            <a:r>
              <a:rPr lang="en-US" altLang="zh-CN" sz="1800">
                <a:ea typeface="宋体" panose="02010600030101010101" pitchFamily="2" charset="-122"/>
              </a:rPr>
              <a:t>Level           		Candidate          	Record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1-itemset		 {a} 	     	{TID=10: a,  b,  c}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2-itemset		 {a,b}	     	{TID=10: a,  b,  c}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	3-itemset		 {a,b,c}	     	{TID=10: a,  b,  c}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panose="02010600030101010101" pitchFamily="2" charset="-122"/>
              </a:rPr>
              <a:t>Write-based FPM avoid this repeated scanning by doing depth first search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 flipH="1">
            <a:off x="6578600" y="3011488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340600" y="2782888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scanned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 flipH="1">
            <a:off x="6635750" y="3236913"/>
            <a:ext cx="866775" cy="25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654925" y="3084513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scanned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H="1">
            <a:off x="7034213" y="3236913"/>
            <a:ext cx="468312" cy="25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 flipH="1">
            <a:off x="6588125" y="3738563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7578725" y="3586163"/>
            <a:ext cx="91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scanned</a:t>
            </a: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H="1">
            <a:off x="7045325" y="3738563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 flipH="1">
            <a:off x="7415213" y="3770313"/>
            <a:ext cx="11112" cy="1968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95288" y="5157788"/>
            <a:ext cx="8170862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55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>
                <a:latin typeface="Tahoma" panose="020B060403050404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Level           		Candidate          	Record</a:t>
            </a:r>
          </a:p>
          <a:p>
            <a:pPr algn="l" eaLnBrk="1" hangingPunct="1">
              <a:lnSpc>
                <a:spcPct val="55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	1-itemset		 {a} 	     	{TID=10: a,  b,  c}</a:t>
            </a:r>
          </a:p>
          <a:p>
            <a:pPr algn="l" eaLnBrk="1" hangingPunct="1">
              <a:lnSpc>
                <a:spcPct val="55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	2-itemset		 {a,b}	     	{TID=10: b,  c}</a:t>
            </a:r>
          </a:p>
          <a:p>
            <a:pPr algn="l" eaLnBrk="1" hangingPunct="1">
              <a:lnSpc>
                <a:spcPct val="55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	3-itemset		 {a,b,c}	     	{TID=10: c}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>
                <a:ea typeface="宋体" pitchFamily="2" charset="-122"/>
              </a:rPr>
              <a:t>Why would write-based algorithms be faster ?</a:t>
            </a:r>
            <a:endParaRPr lang="zh-CN" altLang="en-US" sz="3200">
              <a:ea typeface="宋体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57338"/>
            <a:ext cx="835342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968375" y="260350"/>
            <a:ext cx="7793038" cy="633413"/>
          </a:xfrm>
        </p:spPr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However......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6084887" cy="903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>
                <a:ea typeface="宋体" panose="02010600030101010101" pitchFamily="2" charset="-122"/>
              </a:rPr>
              <a:t>Write-based algorithm usually pay a higher cost in term of </a:t>
            </a:r>
            <a:r>
              <a:rPr lang="en-US" altLang="zh-CN" sz="1800">
                <a:solidFill>
                  <a:schemeClr val="hlink"/>
                </a:solidFill>
                <a:ea typeface="宋体" panose="02010600030101010101" pitchFamily="2" charset="-122"/>
              </a:rPr>
              <a:t>space complexity.</a:t>
            </a:r>
          </a:p>
          <a:p>
            <a:pPr>
              <a:lnSpc>
                <a:spcPct val="90000"/>
              </a:lnSpc>
            </a:pPr>
            <a:r>
              <a:rPr lang="en-US" altLang="zh-CN" sz="1800">
                <a:ea typeface="宋体" panose="02010600030101010101" pitchFamily="2" charset="-122"/>
              </a:rPr>
              <a:t>Projected databases are materialize for </a:t>
            </a:r>
            <a:r>
              <a:rPr lang="en-US" altLang="zh-CN" sz="1800">
                <a:solidFill>
                  <a:schemeClr val="hlink"/>
                </a:solidFill>
                <a:ea typeface="宋体" panose="02010600030101010101" pitchFamily="2" charset="-122"/>
              </a:rPr>
              <a:t>all the red circles</a:t>
            </a:r>
            <a:r>
              <a:rPr lang="en-US" altLang="zh-CN" sz="1800">
                <a:ea typeface="宋体" panose="02010600030101010101" pitchFamily="2" charset="-122"/>
              </a:rPr>
              <a:t> on the way to getting the </a:t>
            </a:r>
            <a:r>
              <a:rPr lang="en-US" altLang="zh-CN" sz="1800" b="0">
                <a:ea typeface="宋体" panose="02010600030101010101" pitchFamily="2" charset="-122"/>
              </a:rPr>
              <a:t>{a,b} projected</a:t>
            </a:r>
            <a:r>
              <a:rPr lang="en-US" altLang="zh-CN" sz="1800">
                <a:ea typeface="宋体" panose="02010600030101010101" pitchFamily="2" charset="-122"/>
              </a:rPr>
              <a:t> database.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5910263" y="3322638"/>
            <a:ext cx="782637" cy="6921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6748463" y="3322638"/>
            <a:ext cx="784225" cy="6921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a,e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8464550" y="3322638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b,e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7616825" y="3322638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5092700" y="3322638"/>
            <a:ext cx="760413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9337675" y="3317875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c,e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8328025" y="2174875"/>
            <a:ext cx="727075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b,c,e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6711950" y="2214563"/>
            <a:ext cx="747713" cy="722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7526338" y="2214563"/>
            <a:ext cx="749300" cy="722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a,c,e</a:t>
            </a:r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5930900" y="2214563"/>
            <a:ext cx="727075" cy="722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6235700" y="4384675"/>
            <a:ext cx="685800" cy="6111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6977063" y="4384675"/>
            <a:ext cx="684212" cy="6111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718425" y="4384675"/>
            <a:ext cx="684213" cy="6111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8461375" y="4384675"/>
            <a:ext cx="682625" cy="6111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7073900" y="1108075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a,b,c,e</a:t>
            </a:r>
          </a:p>
        </p:txBody>
      </p:sp>
      <p:sp>
        <p:nvSpPr>
          <p:cNvPr id="25619" name="Oval 19"/>
          <p:cNvSpPr>
            <a:spLocks noChangeArrowheads="1"/>
          </p:cNvSpPr>
          <p:nvPr/>
        </p:nvSpPr>
        <p:spPr bwMode="auto">
          <a:xfrm>
            <a:off x="7607300" y="5603875"/>
            <a:ext cx="598488" cy="533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V="1">
            <a:off x="8216900" y="5070475"/>
            <a:ext cx="609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V="1">
            <a:off x="7988300" y="4994275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 flipH="1" flipV="1">
            <a:off x="7378700" y="4994275"/>
            <a:ext cx="304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H="1" flipV="1">
            <a:off x="6692900" y="4994275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flipH="1" flipV="1">
            <a:off x="5702300" y="40036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flipH="1" flipV="1">
            <a:off x="6388100" y="4003675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 flipV="1">
            <a:off x="6769100" y="4003675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 flipV="1">
            <a:off x="7378700" y="4003675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H="1" flipV="1">
            <a:off x="5778500" y="4003675"/>
            <a:ext cx="1524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 flipV="1">
            <a:off x="7454900" y="4003675"/>
            <a:ext cx="1219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0" name="Line 30"/>
          <p:cNvSpPr>
            <a:spLocks noChangeShapeType="1"/>
          </p:cNvSpPr>
          <p:nvPr/>
        </p:nvSpPr>
        <p:spPr bwMode="auto">
          <a:xfrm flipH="1" flipV="1">
            <a:off x="6540500" y="4003675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1" name="Line 31"/>
          <p:cNvSpPr>
            <a:spLocks noChangeShapeType="1"/>
          </p:cNvSpPr>
          <p:nvPr/>
        </p:nvSpPr>
        <p:spPr bwMode="auto">
          <a:xfrm flipV="1">
            <a:off x="8064500" y="400367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2" name="Line 32"/>
          <p:cNvSpPr>
            <a:spLocks noChangeShapeType="1"/>
          </p:cNvSpPr>
          <p:nvPr/>
        </p:nvSpPr>
        <p:spPr bwMode="auto">
          <a:xfrm flipV="1">
            <a:off x="8293100" y="4003675"/>
            <a:ext cx="1219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3" name="Line 33"/>
          <p:cNvSpPr>
            <a:spLocks noChangeShapeType="1"/>
          </p:cNvSpPr>
          <p:nvPr/>
        </p:nvSpPr>
        <p:spPr bwMode="auto">
          <a:xfrm flipH="1" flipV="1">
            <a:off x="7302500" y="4003675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V="1">
            <a:off x="8826500" y="400367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 flipV="1">
            <a:off x="8978900" y="4003675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V="1">
            <a:off x="5549900" y="2860675"/>
            <a:ext cx="5334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V="1">
            <a:off x="5549900" y="2936875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V="1">
            <a:off x="6235700" y="2936875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 flipV="1">
            <a:off x="6311900" y="2936875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 flipV="1">
            <a:off x="7073900" y="2936875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V="1">
            <a:off x="7150100" y="2936875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 flipV="1">
            <a:off x="6464300" y="2936875"/>
            <a:ext cx="1600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 flipV="1">
            <a:off x="8064500" y="2860675"/>
            <a:ext cx="457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 flipH="1" flipV="1">
            <a:off x="7226300" y="2936875"/>
            <a:ext cx="1447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 flipV="1">
            <a:off x="8826500" y="2860675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 flipH="1" flipV="1">
            <a:off x="8064500" y="2936875"/>
            <a:ext cx="1371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 flipH="1" flipV="1">
            <a:off x="8978900" y="2860675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 flipV="1">
            <a:off x="6464300" y="1793875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 flipV="1">
            <a:off x="7226300" y="1946275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50" name="Line 50"/>
          <p:cNvSpPr>
            <a:spLocks noChangeShapeType="1"/>
          </p:cNvSpPr>
          <p:nvPr/>
        </p:nvSpPr>
        <p:spPr bwMode="auto">
          <a:xfrm flipH="1" flipV="1">
            <a:off x="7759700" y="1870075"/>
            <a:ext cx="762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51" name="Line 51"/>
          <p:cNvSpPr>
            <a:spLocks noChangeShapeType="1"/>
          </p:cNvSpPr>
          <p:nvPr/>
        </p:nvSpPr>
        <p:spPr bwMode="auto">
          <a:xfrm flipH="1" flipV="1">
            <a:off x="7912100" y="1793875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36980" name="Group 52"/>
          <p:cNvGraphicFramePr>
            <a:graphicFrameLocks noGrp="1"/>
          </p:cNvGraphicFramePr>
          <p:nvPr/>
        </p:nvGraphicFramePr>
        <p:xfrm>
          <a:off x="4386263" y="5073650"/>
          <a:ext cx="1524000" cy="131286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672" name="Line 72"/>
          <p:cNvSpPr>
            <a:spLocks noChangeShapeType="1"/>
          </p:cNvSpPr>
          <p:nvPr/>
        </p:nvSpPr>
        <p:spPr bwMode="auto">
          <a:xfrm flipH="1" flipV="1">
            <a:off x="5935663" y="5875338"/>
            <a:ext cx="1655762" cy="44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37001" name="Group 73"/>
          <p:cNvGraphicFramePr>
            <a:graphicFrameLocks noGrp="1"/>
          </p:cNvGraphicFramePr>
          <p:nvPr/>
        </p:nvGraphicFramePr>
        <p:xfrm>
          <a:off x="2797175" y="3760788"/>
          <a:ext cx="1524000" cy="785811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687" name="Group 87"/>
          <p:cNvGrpSpPr>
            <a:grpSpLocks/>
          </p:cNvGrpSpPr>
          <p:nvPr/>
        </p:nvGrpSpPr>
        <p:grpSpPr bwMode="auto">
          <a:xfrm>
            <a:off x="4397375" y="4365625"/>
            <a:ext cx="2532063" cy="622300"/>
            <a:chOff x="2779" y="2651"/>
            <a:chExt cx="1595" cy="392"/>
          </a:xfrm>
        </p:grpSpPr>
        <p:sp>
          <p:nvSpPr>
            <p:cNvPr id="25708" name="Oval 88"/>
            <p:cNvSpPr>
              <a:spLocks noChangeArrowheads="1"/>
            </p:cNvSpPr>
            <p:nvPr/>
          </p:nvSpPr>
          <p:spPr bwMode="auto">
            <a:xfrm>
              <a:off x="3942" y="2658"/>
              <a:ext cx="432" cy="38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sz="24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5709" name="Line 89"/>
            <p:cNvSpPr>
              <a:spLocks noChangeShapeType="1"/>
            </p:cNvSpPr>
            <p:nvPr/>
          </p:nvSpPr>
          <p:spPr bwMode="auto">
            <a:xfrm flipH="1" flipV="1">
              <a:off x="2779" y="2651"/>
              <a:ext cx="1152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5688" name="Group 90"/>
          <p:cNvGrpSpPr>
            <a:grpSpLocks/>
          </p:cNvGrpSpPr>
          <p:nvPr/>
        </p:nvGrpSpPr>
        <p:grpSpPr bwMode="auto">
          <a:xfrm>
            <a:off x="1450975" y="4591050"/>
            <a:ext cx="2736850" cy="1665288"/>
            <a:chOff x="1271" y="2793"/>
            <a:chExt cx="1367" cy="1049"/>
          </a:xfrm>
        </p:grpSpPr>
        <p:sp>
          <p:nvSpPr>
            <p:cNvPr id="25706" name="AutoShape 91"/>
            <p:cNvSpPr>
              <a:spLocks noChangeArrowheads="1"/>
            </p:cNvSpPr>
            <p:nvPr/>
          </p:nvSpPr>
          <p:spPr bwMode="auto">
            <a:xfrm rot="-5530939">
              <a:off x="1902" y="2944"/>
              <a:ext cx="887" cy="585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3618 h 21600"/>
                <a:gd name="T14" fmla="*/ 19067 w 21600"/>
                <a:gd name="T15" fmla="*/ 85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342" y="0"/>
                  </a:lnTo>
                  <a:lnTo>
                    <a:pt x="15342" y="3618"/>
                  </a:lnTo>
                  <a:lnTo>
                    <a:pt x="12427" y="3618"/>
                  </a:lnTo>
                  <a:cubicBezTo>
                    <a:pt x="5564" y="3618"/>
                    <a:pt x="0" y="7441"/>
                    <a:pt x="0" y="12158"/>
                  </a:cubicBezTo>
                  <a:lnTo>
                    <a:pt x="0" y="21600"/>
                  </a:lnTo>
                  <a:lnTo>
                    <a:pt x="5031" y="21600"/>
                  </a:lnTo>
                  <a:lnTo>
                    <a:pt x="5031" y="12158"/>
                  </a:lnTo>
                  <a:cubicBezTo>
                    <a:pt x="5031" y="10160"/>
                    <a:pt x="8342" y="8540"/>
                    <a:pt x="12427" y="8540"/>
                  </a:cubicBezTo>
                  <a:lnTo>
                    <a:pt x="15342" y="8540"/>
                  </a:lnTo>
                  <a:lnTo>
                    <a:pt x="15342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5707" name="Text Box 92"/>
            <p:cNvSpPr txBox="1">
              <a:spLocks noChangeArrowheads="1"/>
            </p:cNvSpPr>
            <p:nvPr/>
          </p:nvSpPr>
          <p:spPr bwMode="auto">
            <a:xfrm>
              <a:off x="1271" y="3091"/>
              <a:ext cx="996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all rows that contain  “a”.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 b="1">
                  <a:latin typeface="Tahoma" panose="020B0604030504040204" pitchFamily="34" charset="0"/>
                  <a:ea typeface="宋体" panose="02010600030101010101" pitchFamily="2" charset="-122"/>
                </a:rPr>
                <a:t>{a}-projected database</a:t>
              </a:r>
            </a:p>
          </p:txBody>
        </p:sp>
      </p:grpSp>
      <p:grpSp>
        <p:nvGrpSpPr>
          <p:cNvPr id="25689" name="Group 93"/>
          <p:cNvGrpSpPr>
            <a:grpSpLocks/>
          </p:cNvGrpSpPr>
          <p:nvPr/>
        </p:nvGrpSpPr>
        <p:grpSpPr bwMode="auto">
          <a:xfrm>
            <a:off x="2540000" y="3248025"/>
            <a:ext cx="3321050" cy="773113"/>
            <a:chOff x="1600" y="1947"/>
            <a:chExt cx="2092" cy="487"/>
          </a:xfrm>
        </p:grpSpPr>
        <p:sp>
          <p:nvSpPr>
            <p:cNvPr id="25704" name="Oval 94"/>
            <p:cNvSpPr>
              <a:spLocks noChangeArrowheads="1"/>
            </p:cNvSpPr>
            <p:nvPr/>
          </p:nvSpPr>
          <p:spPr bwMode="auto">
            <a:xfrm>
              <a:off x="3213" y="1998"/>
              <a:ext cx="479" cy="4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sz="2400">
                  <a:ea typeface="宋体" panose="02010600030101010101" pitchFamily="2" charset="-122"/>
                </a:rPr>
                <a:t>a,b</a:t>
              </a:r>
            </a:p>
          </p:txBody>
        </p:sp>
        <p:sp>
          <p:nvSpPr>
            <p:cNvPr id="25705" name="Line 95"/>
            <p:cNvSpPr>
              <a:spLocks noChangeShapeType="1"/>
            </p:cNvSpPr>
            <p:nvPr/>
          </p:nvSpPr>
          <p:spPr bwMode="auto">
            <a:xfrm flipH="1" flipV="1">
              <a:off x="1600" y="1947"/>
              <a:ext cx="1609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637024" name="Group 96"/>
          <p:cNvGraphicFramePr>
            <a:graphicFrameLocks noGrp="1"/>
          </p:cNvGraphicFramePr>
          <p:nvPr/>
        </p:nvGraphicFramePr>
        <p:xfrm>
          <a:off x="1047750" y="2809875"/>
          <a:ext cx="1524000" cy="5238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701" name="Group 107"/>
          <p:cNvGrpSpPr>
            <a:grpSpLocks/>
          </p:cNvGrpSpPr>
          <p:nvPr/>
        </p:nvGrpSpPr>
        <p:grpSpPr bwMode="auto">
          <a:xfrm>
            <a:off x="0" y="3249613"/>
            <a:ext cx="2736850" cy="1408112"/>
            <a:chOff x="0" y="1948"/>
            <a:chExt cx="1724" cy="887"/>
          </a:xfrm>
        </p:grpSpPr>
        <p:sp>
          <p:nvSpPr>
            <p:cNvPr id="25702" name="AutoShape 108"/>
            <p:cNvSpPr>
              <a:spLocks noChangeArrowheads="1"/>
            </p:cNvSpPr>
            <p:nvPr/>
          </p:nvSpPr>
          <p:spPr bwMode="auto">
            <a:xfrm rot="-5530939">
              <a:off x="911" y="2023"/>
              <a:ext cx="887" cy="738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1 h 21600"/>
                <a:gd name="T6" fmla="*/ 1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3629 h 21600"/>
                <a:gd name="T14" fmla="*/ 19067 w 21600"/>
                <a:gd name="T15" fmla="*/ 85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342" y="0"/>
                  </a:lnTo>
                  <a:lnTo>
                    <a:pt x="15342" y="3618"/>
                  </a:lnTo>
                  <a:lnTo>
                    <a:pt x="12427" y="3618"/>
                  </a:lnTo>
                  <a:cubicBezTo>
                    <a:pt x="5564" y="3618"/>
                    <a:pt x="0" y="7441"/>
                    <a:pt x="0" y="12158"/>
                  </a:cubicBezTo>
                  <a:lnTo>
                    <a:pt x="0" y="21600"/>
                  </a:lnTo>
                  <a:lnTo>
                    <a:pt x="5031" y="21600"/>
                  </a:lnTo>
                  <a:lnTo>
                    <a:pt x="5031" y="12158"/>
                  </a:lnTo>
                  <a:cubicBezTo>
                    <a:pt x="5031" y="10160"/>
                    <a:pt x="8342" y="8540"/>
                    <a:pt x="12427" y="8540"/>
                  </a:cubicBezTo>
                  <a:lnTo>
                    <a:pt x="15342" y="8540"/>
                  </a:lnTo>
                  <a:lnTo>
                    <a:pt x="15342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5703" name="Text Box 109"/>
            <p:cNvSpPr txBox="1">
              <a:spLocks noChangeArrowheads="1"/>
            </p:cNvSpPr>
            <p:nvPr/>
          </p:nvSpPr>
          <p:spPr bwMode="auto">
            <a:xfrm>
              <a:off x="0" y="2017"/>
              <a:ext cx="1256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all rows that contain  “ab”.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 b="1">
                  <a:latin typeface="Tahoma" panose="020B0604030504040204" pitchFamily="34" charset="0"/>
                  <a:ea typeface="宋体" panose="02010600030101010101" pitchFamily="2" charset="-122"/>
                </a:rPr>
                <a:t>{ab}-projected database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637955" name="Group 3"/>
          <p:cNvGraphicFramePr>
            <a:graphicFrameLocks noGrp="1"/>
          </p:cNvGraphicFramePr>
          <p:nvPr/>
        </p:nvGraphicFramePr>
        <p:xfrm>
          <a:off x="3835400" y="1600200"/>
          <a:ext cx="1524000" cy="131286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c, d, 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47" name="Line 23"/>
          <p:cNvSpPr>
            <a:spLocks noChangeShapeType="1"/>
          </p:cNvSpPr>
          <p:nvPr/>
        </p:nvSpPr>
        <p:spPr bwMode="auto">
          <a:xfrm flipH="1">
            <a:off x="2743200" y="2897188"/>
            <a:ext cx="1684338" cy="855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8" name="Line 24"/>
          <p:cNvSpPr>
            <a:spLocks noChangeShapeType="1"/>
          </p:cNvSpPr>
          <p:nvPr/>
        </p:nvSpPr>
        <p:spPr bwMode="auto">
          <a:xfrm>
            <a:off x="4427538" y="2940050"/>
            <a:ext cx="203200" cy="8429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49" name="Line 25"/>
          <p:cNvSpPr>
            <a:spLocks noChangeShapeType="1"/>
          </p:cNvSpPr>
          <p:nvPr/>
        </p:nvSpPr>
        <p:spPr bwMode="auto">
          <a:xfrm>
            <a:off x="4470400" y="2925763"/>
            <a:ext cx="2235200" cy="8842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>
            <a:off x="4586288" y="2970213"/>
            <a:ext cx="3948112" cy="623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37979" name="Group 27"/>
          <p:cNvGraphicFramePr>
            <a:graphicFrameLocks noGrp="1"/>
          </p:cNvGraphicFramePr>
          <p:nvPr/>
        </p:nvGraphicFramePr>
        <p:xfrm>
          <a:off x="1911350" y="3797300"/>
          <a:ext cx="1524000" cy="769939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7993" name="Group 41"/>
          <p:cNvGraphicFramePr>
            <a:graphicFrameLocks noGrp="1"/>
          </p:cNvGraphicFramePr>
          <p:nvPr/>
        </p:nvGraphicFramePr>
        <p:xfrm>
          <a:off x="4076700" y="3825875"/>
          <a:ext cx="1524000" cy="1050927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0517230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286051354"/>
                    </a:ext>
                  </a:extLst>
                </a:gridCol>
              </a:tblGrid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869522"/>
                  </a:ext>
                </a:extLst>
              </a:tr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201853"/>
                  </a:ext>
                </a:extLst>
              </a:tr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657275"/>
                  </a:ext>
                </a:extLst>
              </a:tr>
              <a:tr h="2651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806268"/>
                  </a:ext>
                </a:extLst>
              </a:tr>
            </a:tbl>
          </a:graphicData>
        </a:graphic>
      </p:graphicFrame>
      <p:graphicFrame>
        <p:nvGraphicFramePr>
          <p:cNvPr id="638010" name="Group 58"/>
          <p:cNvGraphicFramePr>
            <a:graphicFrameLocks noGrp="1"/>
          </p:cNvGraphicFramePr>
          <p:nvPr/>
        </p:nvGraphicFramePr>
        <p:xfrm>
          <a:off x="5846763" y="4016375"/>
          <a:ext cx="1450975" cy="119380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242519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130297561"/>
                    </a:ext>
                  </a:extLst>
                </a:gridCol>
              </a:tblGrid>
              <a:tr h="2984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064448"/>
                  </a:ext>
                </a:extLst>
              </a:tr>
              <a:tr h="2984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d,f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823794"/>
                  </a:ext>
                </a:extLst>
              </a:tr>
              <a:tr h="2984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715343"/>
                  </a:ext>
                </a:extLst>
              </a:tr>
              <a:tr h="2984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79397"/>
                  </a:ext>
                </a:extLst>
              </a:tr>
            </a:tbl>
          </a:graphicData>
        </a:graphic>
      </p:graphicFrame>
      <p:graphicFrame>
        <p:nvGraphicFramePr>
          <p:cNvPr id="638027" name="Group 75"/>
          <p:cNvGraphicFramePr>
            <a:graphicFrameLocks noGrp="1"/>
          </p:cNvGraphicFramePr>
          <p:nvPr/>
        </p:nvGraphicFramePr>
        <p:xfrm>
          <a:off x="7442200" y="3727450"/>
          <a:ext cx="1524000" cy="105092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716" name="Line 92"/>
          <p:cNvSpPr>
            <a:spLocks noChangeShapeType="1"/>
          </p:cNvSpPr>
          <p:nvPr/>
        </p:nvSpPr>
        <p:spPr bwMode="auto">
          <a:xfrm flipH="1">
            <a:off x="1393825" y="4565650"/>
            <a:ext cx="1103313" cy="8413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17" name="Line 93"/>
          <p:cNvSpPr>
            <a:spLocks noChangeShapeType="1"/>
          </p:cNvSpPr>
          <p:nvPr/>
        </p:nvSpPr>
        <p:spPr bwMode="auto">
          <a:xfrm flipH="1">
            <a:off x="2482850" y="4595813"/>
            <a:ext cx="42863" cy="781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18" name="Text Box 94"/>
          <p:cNvSpPr txBox="1">
            <a:spLocks noChangeArrowheads="1"/>
          </p:cNvSpPr>
          <p:nvPr/>
        </p:nvSpPr>
        <p:spPr bwMode="auto">
          <a:xfrm>
            <a:off x="2830513" y="2954338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6719" name="Text Box 95"/>
          <p:cNvSpPr txBox="1">
            <a:spLocks noChangeArrowheads="1"/>
          </p:cNvSpPr>
          <p:nvPr/>
        </p:nvSpPr>
        <p:spPr bwMode="auto">
          <a:xfrm>
            <a:off x="4071938" y="3222625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6720" name="Text Box 96"/>
          <p:cNvSpPr txBox="1">
            <a:spLocks noChangeArrowheads="1"/>
          </p:cNvSpPr>
          <p:nvPr/>
        </p:nvSpPr>
        <p:spPr bwMode="auto">
          <a:xfrm>
            <a:off x="5197475" y="31718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6721" name="Text Box 97"/>
          <p:cNvSpPr txBox="1">
            <a:spLocks noChangeArrowheads="1"/>
          </p:cNvSpPr>
          <p:nvPr/>
        </p:nvSpPr>
        <p:spPr bwMode="auto">
          <a:xfrm>
            <a:off x="6494463" y="2801938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6722" name="Text Box 98"/>
          <p:cNvSpPr txBox="1">
            <a:spLocks noChangeArrowheads="1"/>
          </p:cNvSpPr>
          <p:nvPr/>
        </p:nvSpPr>
        <p:spPr bwMode="auto">
          <a:xfrm>
            <a:off x="2054225" y="4775200"/>
            <a:ext cx="566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ac</a:t>
            </a:r>
          </a:p>
        </p:txBody>
      </p:sp>
      <p:sp>
        <p:nvSpPr>
          <p:cNvPr id="26723" name="Text Box 99"/>
          <p:cNvSpPr txBox="1">
            <a:spLocks noChangeArrowheads="1"/>
          </p:cNvSpPr>
          <p:nvPr/>
        </p:nvSpPr>
        <p:spPr bwMode="auto">
          <a:xfrm>
            <a:off x="1162050" y="46529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ab</a:t>
            </a:r>
          </a:p>
        </p:txBody>
      </p:sp>
      <p:sp>
        <p:nvSpPr>
          <p:cNvPr id="26724" name="Line 100"/>
          <p:cNvSpPr>
            <a:spLocks noChangeShapeType="1"/>
          </p:cNvSpPr>
          <p:nvPr/>
        </p:nvSpPr>
        <p:spPr bwMode="auto">
          <a:xfrm>
            <a:off x="2554288" y="4638675"/>
            <a:ext cx="1320800" cy="638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25" name="Text Box 101"/>
          <p:cNvSpPr txBox="1">
            <a:spLocks noChangeArrowheads="1"/>
          </p:cNvSpPr>
          <p:nvPr/>
        </p:nvSpPr>
        <p:spPr bwMode="auto">
          <a:xfrm>
            <a:off x="3338513" y="4665663"/>
            <a:ext cx="566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ae</a:t>
            </a:r>
          </a:p>
        </p:txBody>
      </p:sp>
      <p:graphicFrame>
        <p:nvGraphicFramePr>
          <p:cNvPr id="638054" name="Group 102"/>
          <p:cNvGraphicFramePr>
            <a:graphicFrameLocks noGrp="1"/>
          </p:cNvGraphicFramePr>
          <p:nvPr/>
        </p:nvGraphicFramePr>
        <p:xfrm>
          <a:off x="350838" y="5430838"/>
          <a:ext cx="1524000" cy="5238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8094" name="Group 142"/>
          <p:cNvGraphicFramePr>
            <a:graphicFrameLocks noGrp="1"/>
          </p:cNvGraphicFramePr>
          <p:nvPr/>
        </p:nvGraphicFramePr>
        <p:xfrm>
          <a:off x="2049463" y="5402263"/>
          <a:ext cx="1158875" cy="918338"/>
        </p:xfrm>
        <a:graphic>
          <a:graphicData uri="http://schemas.openxmlformats.org/drawingml/2006/table">
            <a:tbl>
              <a:tblPr/>
              <a:tblGrid>
                <a:gridCol w="493712">
                  <a:extLst>
                    <a:ext uri="{9D8B030D-6E8A-4147-A177-3AD203B41FA5}">
                      <a16:colId xmlns:a16="http://schemas.microsoft.com/office/drawing/2014/main" val="610500164"/>
                    </a:ext>
                  </a:extLst>
                </a:gridCol>
                <a:gridCol w="665163">
                  <a:extLst>
                    <a:ext uri="{9D8B030D-6E8A-4147-A177-3AD203B41FA5}">
                      <a16:colId xmlns:a16="http://schemas.microsoft.com/office/drawing/2014/main" val="214717386"/>
                    </a:ext>
                  </a:extLst>
                </a:gridCol>
              </a:tblGrid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18473"/>
                  </a:ext>
                </a:extLst>
              </a:tr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619047"/>
                  </a:ext>
                </a:extLst>
              </a:tr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95189"/>
                  </a:ext>
                </a:extLst>
              </a:tr>
            </a:tbl>
          </a:graphicData>
        </a:graphic>
      </p:graphicFrame>
      <p:graphicFrame>
        <p:nvGraphicFramePr>
          <p:cNvPr id="638095" name="Group 143"/>
          <p:cNvGraphicFramePr>
            <a:graphicFrameLocks noGrp="1"/>
          </p:cNvGraphicFramePr>
          <p:nvPr/>
        </p:nvGraphicFramePr>
        <p:xfrm>
          <a:off x="3667125" y="5351463"/>
          <a:ext cx="1158875" cy="656400"/>
        </p:xfrm>
        <a:graphic>
          <a:graphicData uri="http://schemas.openxmlformats.org/drawingml/2006/table">
            <a:tbl>
              <a:tblPr/>
              <a:tblGrid>
                <a:gridCol w="493713">
                  <a:extLst>
                    <a:ext uri="{9D8B030D-6E8A-4147-A177-3AD203B41FA5}">
                      <a16:colId xmlns:a16="http://schemas.microsoft.com/office/drawing/2014/main" val="569413420"/>
                    </a:ext>
                  </a:extLst>
                </a:gridCol>
                <a:gridCol w="665162">
                  <a:extLst>
                    <a:ext uri="{9D8B030D-6E8A-4147-A177-3AD203B41FA5}">
                      <a16:colId xmlns:a16="http://schemas.microsoft.com/office/drawing/2014/main" val="1594545639"/>
                    </a:ext>
                  </a:extLst>
                </a:gridCol>
              </a:tblGrid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945653"/>
                  </a:ext>
                </a:extLst>
              </a:tr>
              <a:tr h="261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591954"/>
                  </a:ext>
                </a:extLst>
              </a:tr>
            </a:tbl>
          </a:graphicData>
        </a:graphic>
      </p:graphicFrame>
      <p:sp>
        <p:nvSpPr>
          <p:cNvPr id="26762" name="Line 138"/>
          <p:cNvSpPr>
            <a:spLocks noChangeShapeType="1"/>
          </p:cNvSpPr>
          <p:nvPr/>
        </p:nvSpPr>
        <p:spPr bwMode="auto">
          <a:xfrm flipH="1">
            <a:off x="465138" y="6018213"/>
            <a:ext cx="376237" cy="4492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63" name="Line 139"/>
          <p:cNvSpPr>
            <a:spLocks noChangeShapeType="1"/>
          </p:cNvSpPr>
          <p:nvPr/>
        </p:nvSpPr>
        <p:spPr bwMode="auto">
          <a:xfrm>
            <a:off x="928688" y="6018213"/>
            <a:ext cx="377825" cy="5064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764" name="Text Box 140"/>
          <p:cNvSpPr txBox="1">
            <a:spLocks noChangeArrowheads="1"/>
          </p:cNvSpPr>
          <p:nvPr/>
        </p:nvSpPr>
        <p:spPr bwMode="auto">
          <a:xfrm>
            <a:off x="0" y="6038850"/>
            <a:ext cx="782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abc</a:t>
            </a:r>
          </a:p>
        </p:txBody>
      </p:sp>
      <p:sp>
        <p:nvSpPr>
          <p:cNvPr id="26765" name="Text Box 141"/>
          <p:cNvSpPr txBox="1">
            <a:spLocks noChangeArrowheads="1"/>
          </p:cNvSpPr>
          <p:nvPr/>
        </p:nvSpPr>
        <p:spPr bwMode="auto">
          <a:xfrm>
            <a:off x="1171575" y="6024563"/>
            <a:ext cx="798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abe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No candidates 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025" y="1341438"/>
            <a:ext cx="8116888" cy="4243387"/>
          </a:xfrm>
        </p:spPr>
        <p:txBody>
          <a:bodyPr/>
          <a:lstStyle/>
          <a:p>
            <a:endParaRPr lang="en-US" altLang="zh-CN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There are claims that write-based algorithm are faster because they don</a:t>
            </a: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’</a:t>
            </a:r>
            <a:r>
              <a:rPr lang="en-US" altLang="zh-CN" sz="1800">
                <a:ea typeface="宋体" panose="02010600030101010101" pitchFamily="2" charset="-122"/>
              </a:rPr>
              <a:t>t generate candidates. This is not true in general. Example, if minsup is 30%, then all the items in the {a}-projected database are false candidates ! (i.e. {a,b}, {a,c}, {a,d}, {a,e}, {a,f} and {a,g} are never frequent </a:t>
            </a:r>
          </a:p>
          <a:p>
            <a:endParaRPr lang="zh-CN" altLang="en-US" sz="1800">
              <a:ea typeface="宋体" panose="02010600030101010101" pitchFamily="2" charset="-122"/>
            </a:endParaRPr>
          </a:p>
        </p:txBody>
      </p:sp>
      <p:graphicFrame>
        <p:nvGraphicFramePr>
          <p:cNvPr id="638980" name="Group 4"/>
          <p:cNvGraphicFramePr>
            <a:graphicFrameLocks noGrp="1"/>
          </p:cNvGraphicFramePr>
          <p:nvPr/>
        </p:nvGraphicFramePr>
        <p:xfrm>
          <a:off x="1498600" y="3044825"/>
          <a:ext cx="1524000" cy="3059114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4F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4F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f, g,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e, 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a,b ,g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7690" name="Line 42"/>
          <p:cNvSpPr>
            <a:spLocks noChangeShapeType="1"/>
          </p:cNvSpPr>
          <p:nvPr/>
        </p:nvSpPr>
        <p:spPr bwMode="auto">
          <a:xfrm flipV="1">
            <a:off x="3106738" y="4586288"/>
            <a:ext cx="1914525" cy="142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39019" name="Group 43"/>
          <p:cNvGraphicFramePr>
            <a:graphicFrameLocks noGrp="1"/>
          </p:cNvGraphicFramePr>
          <p:nvPr/>
        </p:nvGraphicFramePr>
        <p:xfrm>
          <a:off x="5249863" y="3602038"/>
          <a:ext cx="1524000" cy="1665288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0640411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3667706"/>
                    </a:ext>
                  </a:extLst>
                </a:gridCol>
              </a:tblGrid>
              <a:tr h="2762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4FCE4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4F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93481"/>
                  </a:ext>
                </a:extLst>
              </a:tr>
              <a:tr h="2746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113870"/>
                  </a:ext>
                </a:extLst>
              </a:tr>
              <a:tr h="2762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628260"/>
                  </a:ext>
                </a:extLst>
              </a:tr>
              <a:tr h="279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936737"/>
                  </a:ext>
                </a:extLst>
              </a:tr>
              <a:tr h="279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92487"/>
                  </a:ext>
                </a:extLst>
              </a:tr>
              <a:tr h="279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SzPct val="90000"/>
                        <a:buFont typeface="Monotype Sorts" pitchFamily="2" charset="2"/>
                        <a:defRPr sz="2400" b="1">
                          <a:solidFill>
                            <a:srgbClr val="17098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rgbClr val="000099"/>
                        </a:buClr>
                        <a:buSzPct val="9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b, 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229199"/>
                  </a:ext>
                </a:extLst>
              </a:tr>
            </a:tbl>
          </a:graphicData>
        </a:graphic>
      </p:graphicFrame>
      <p:sp>
        <p:nvSpPr>
          <p:cNvPr id="27714" name="Text Box 66"/>
          <p:cNvSpPr txBox="1">
            <a:spLocks noChangeArrowheads="1"/>
          </p:cNvSpPr>
          <p:nvPr/>
        </p:nvSpPr>
        <p:spPr bwMode="auto">
          <a:xfrm>
            <a:off x="3236913" y="3887788"/>
            <a:ext cx="18145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{a}-projection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669925"/>
          </a:xfrm>
        </p:spPr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So far, we covered</a:t>
            </a:r>
          </a:p>
        </p:txBody>
      </p:sp>
      <p:graphicFrame>
        <p:nvGraphicFramePr>
          <p:cNvPr id="647210" name="Group 42"/>
          <p:cNvGraphicFramePr>
            <a:graphicFrameLocks noGrp="1"/>
          </p:cNvGraphicFramePr>
          <p:nvPr/>
        </p:nvGraphicFramePr>
        <p:xfrm>
          <a:off x="611188" y="1628775"/>
          <a:ext cx="8077200" cy="4710184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3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Read-based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Write-based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Point-based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Association Mining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VIPER[SHSB00]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FPGrowth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[HaPe00]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Sub-Graph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Mining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AGM[PKDD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00]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FSG[ICDM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01]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Mofa[ICDM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02]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gSpan[ICDM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02]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6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Sequential Pattern Discovery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GSP[AgSr96]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PrefixSpan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[PHPC01]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5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Iceberg Cube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BUC[BeRa99], H-cubing [HPDW01]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2700338" y="2492375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 flipV="1">
            <a:off x="2627313" y="2420938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39"/>
          <p:cNvSpPr>
            <a:spLocks noChangeShapeType="1"/>
          </p:cNvSpPr>
          <p:nvPr/>
        </p:nvSpPr>
        <p:spPr bwMode="auto">
          <a:xfrm flipV="1">
            <a:off x="4933057" y="2492375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40"/>
          <p:cNvSpPr>
            <a:spLocks noChangeShapeType="1"/>
          </p:cNvSpPr>
          <p:nvPr/>
        </p:nvSpPr>
        <p:spPr bwMode="auto">
          <a:xfrm flipH="1" flipV="1">
            <a:off x="4860032" y="2420938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39">
            <a:extLst>
              <a:ext uri="{FF2B5EF4-FFF2-40B4-BE49-F238E27FC236}">
                <a16:creationId xmlns:a16="http://schemas.microsoft.com/office/drawing/2014/main" id="{9D391413-4B7B-9743-90AF-E9EE7C1A35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809" y="4076303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40">
            <a:extLst>
              <a:ext uri="{FF2B5EF4-FFF2-40B4-BE49-F238E27FC236}">
                <a16:creationId xmlns:a16="http://schemas.microsoft.com/office/drawing/2014/main" id="{9FC17175-DD6B-6940-8FA2-983768E23A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27784" y="4004866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7C9ACD67-47C8-F242-8160-3DCE080C70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2817" y="3212207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AEAD9322-0C6A-3E44-9C7A-F2F6FD47CE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99792" y="3140770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寻找频繁项集，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VIPER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with bitmap compression of data in vertical format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FP-Growth</a:t>
            </a:r>
            <a:r>
              <a:rPr lang="zh-CN" altLang="en-US" dirty="0">
                <a:ea typeface="宋体" panose="02010600030101010101" pitchFamily="2" charset="-122"/>
              </a:rPr>
              <a:t>算法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using a tree structure in horizontal format</a:t>
            </a:r>
          </a:p>
          <a:p>
            <a:pPr lvl="2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寻找频繁序列，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PrefixSpan</a:t>
            </a:r>
            <a:endParaRPr lang="zh-CN" altLang="en-US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3">
              <a:buFont typeface="Monotype Sorts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762000" y="0"/>
            <a:ext cx="80962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marL="0"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440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本讲内容</a:t>
            </a:r>
            <a:endParaRPr lang="en-US" altLang="zh-CN" sz="4400">
              <a:effectLst>
                <a:outerShdw blurRad="38100" dist="38100" dir="2700000" algn="tl">
                  <a:srgbClr val="FFFFFF"/>
                </a:outerShdw>
              </a:effectLst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32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E276B-FFF8-417C-866B-D36A71AF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89E4E-C7B2-4B70-B04D-5C034AC0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Prefix-Projected Pattern Growth</a:t>
            </a:r>
            <a:r>
              <a:rPr lang="zh-CN" altLang="en-US" dirty="0"/>
              <a:t>，前缀投影的序列模式挖掘。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</a:t>
            </a:r>
            <a:r>
              <a:rPr lang="zh-CN" altLang="en-US" dirty="0"/>
              <a:t>的投影：在某序列数据中，</a:t>
            </a:r>
            <a:r>
              <a:rPr lang="zh-CN" altLang="en-US" b="1" dirty="0"/>
              <a:t>以</a:t>
            </a:r>
            <a:r>
              <a:rPr lang="en-US" altLang="zh-CN" b="1" dirty="0"/>
              <a:t>S</a:t>
            </a:r>
            <a:r>
              <a:rPr lang="zh-CN" altLang="en-US" b="1" dirty="0"/>
              <a:t>为</a:t>
            </a:r>
            <a:r>
              <a:rPr lang="zh-CN" altLang="en-US" b="1" u="sng" dirty="0"/>
              <a:t>前缀</a:t>
            </a:r>
            <a:r>
              <a:rPr lang="zh-CN" altLang="en-US" b="1" dirty="0"/>
              <a:t>的最长子序列的</a:t>
            </a:r>
            <a:r>
              <a:rPr lang="zh-CN" altLang="en-US" b="1" u="sng" dirty="0"/>
              <a:t>后缀</a:t>
            </a:r>
            <a:endParaRPr lang="en-US" altLang="zh-CN" b="1" u="sng" dirty="0"/>
          </a:p>
          <a:p>
            <a:r>
              <a:rPr lang="zh-CN" altLang="en-US" dirty="0"/>
              <a:t>以序列数据</a:t>
            </a:r>
            <a:r>
              <a:rPr lang="en-US" altLang="zh-CN" dirty="0"/>
              <a:t>&lt;a(</a:t>
            </a:r>
            <a:r>
              <a:rPr lang="en-US" altLang="zh-CN" dirty="0" err="1"/>
              <a:t>abc</a:t>
            </a:r>
            <a:r>
              <a:rPr lang="en-US" altLang="zh-CN" dirty="0"/>
              <a:t>)(ac)d(</a:t>
            </a:r>
            <a:r>
              <a:rPr lang="en-US" altLang="zh-CN" dirty="0" err="1"/>
              <a:t>cf</a:t>
            </a:r>
            <a:r>
              <a:rPr lang="en-US" altLang="zh-CN" dirty="0"/>
              <a:t>)&gt;</a:t>
            </a:r>
            <a:r>
              <a:rPr lang="zh-CN" altLang="en-US" dirty="0"/>
              <a:t>为例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43577B0-E400-4C3F-9E7D-3DB22F53CE9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899620"/>
          <a:ext cx="6096000" cy="1409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4495706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57829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前缀</a:t>
                      </a:r>
                      <a:r>
                        <a:rPr lang="en-US" altLang="zh-CN" sz="1400" b="1" dirty="0"/>
                        <a:t>S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S</a:t>
                      </a:r>
                      <a:r>
                        <a:rPr lang="zh-CN" altLang="en-US" sz="1400" b="1" dirty="0"/>
                        <a:t>的投影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5225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&lt;a&gt;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&lt;(</a:t>
                      </a:r>
                      <a:r>
                        <a:rPr lang="en-US" altLang="zh-CN" sz="1400" b="1" dirty="0" err="1"/>
                        <a:t>abc</a:t>
                      </a:r>
                      <a:r>
                        <a:rPr lang="en-US" altLang="zh-CN" sz="1400" b="1" dirty="0"/>
                        <a:t>)(ac)d(</a:t>
                      </a:r>
                      <a:r>
                        <a:rPr lang="en-US" altLang="zh-CN" sz="1400" b="1" dirty="0" err="1"/>
                        <a:t>cf</a:t>
                      </a:r>
                      <a:r>
                        <a:rPr lang="en-US" altLang="zh-CN" sz="1400" b="1" dirty="0"/>
                        <a:t>)&gt;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990796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&lt;aa&gt;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&lt;(_</a:t>
                      </a:r>
                      <a:r>
                        <a:rPr lang="en-US" altLang="zh-CN" sz="1400" b="1" dirty="0" err="1"/>
                        <a:t>bc</a:t>
                      </a:r>
                      <a:r>
                        <a:rPr lang="en-US" altLang="zh-CN" sz="1400" b="1" dirty="0"/>
                        <a:t>)(ac)d(</a:t>
                      </a:r>
                      <a:r>
                        <a:rPr lang="en-US" altLang="zh-CN" sz="1400" b="1" dirty="0" err="1"/>
                        <a:t>cf</a:t>
                      </a:r>
                      <a:r>
                        <a:rPr lang="en-US" altLang="zh-CN" sz="1400" b="1" dirty="0"/>
                        <a:t>)&gt;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38892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&lt;ab&gt;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&lt;(_c)(ac)d(</a:t>
                      </a:r>
                      <a:r>
                        <a:rPr lang="en-US" altLang="zh-CN" sz="1400" b="1" dirty="0" err="1"/>
                        <a:t>cf</a:t>
                      </a:r>
                      <a:r>
                        <a:rPr lang="en-US" altLang="zh-CN" sz="1400" b="1" dirty="0"/>
                        <a:t>)&gt;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00010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&lt;cd&gt;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&lt;(</a:t>
                      </a:r>
                      <a:r>
                        <a:rPr lang="en-US" altLang="zh-CN" sz="1400" b="1" dirty="0" err="1"/>
                        <a:t>cf</a:t>
                      </a:r>
                      <a:r>
                        <a:rPr lang="en-US" altLang="zh-CN" sz="1400" b="1" dirty="0"/>
                        <a:t>)&gt;</a:t>
                      </a:r>
                      <a:endParaRPr lang="zh-CN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26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8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E9191A9B-F31D-4F5B-B30A-4BD206F0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14525"/>
            <a:ext cx="4896544" cy="33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E5F9F2-9B00-4262-985A-0D44100A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6B450-8140-44FE-BD49-24211DC3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9" y="1967891"/>
            <a:ext cx="7886700" cy="3774282"/>
          </a:xfrm>
        </p:spPr>
        <p:txBody>
          <a:bodyPr>
            <a:normAutofit/>
          </a:bodyPr>
          <a:lstStyle/>
          <a:p>
            <a:r>
              <a:rPr lang="zh-CN" altLang="en-US" sz="1500" dirty="0"/>
              <a:t>先找长度为</a:t>
            </a:r>
            <a:r>
              <a:rPr lang="en-US" altLang="zh-CN" sz="1500" dirty="0"/>
              <a:t>1</a:t>
            </a:r>
            <a:r>
              <a:rPr lang="zh-CN" altLang="en-US" sz="1500" dirty="0"/>
              <a:t>的子序列</a:t>
            </a:r>
            <a:endParaRPr lang="en-US" altLang="zh-CN" sz="1500" dirty="0"/>
          </a:p>
          <a:p>
            <a:r>
              <a:rPr lang="zh-CN" altLang="en-US" sz="1500" dirty="0"/>
              <a:t>筛出其中的频繁序列，称他们为</a:t>
            </a:r>
            <a:r>
              <a:rPr lang="en-US" altLang="zh-CN" sz="1500" dirty="0"/>
              <a:t>S1</a:t>
            </a:r>
          </a:p>
          <a:p>
            <a:r>
              <a:rPr lang="zh-CN" altLang="en-US" sz="1500" dirty="0"/>
              <a:t>计算每个</a:t>
            </a:r>
            <a:r>
              <a:rPr lang="en-US" altLang="zh-CN" sz="1500" dirty="0"/>
              <a:t>S1</a:t>
            </a:r>
            <a:r>
              <a:rPr lang="zh-CN" altLang="en-US" sz="1500" dirty="0"/>
              <a:t>在每条序列数据中的投影</a:t>
            </a:r>
            <a:endParaRPr lang="en-US" altLang="zh-CN" sz="1500" dirty="0"/>
          </a:p>
          <a:p>
            <a:r>
              <a:rPr lang="zh-CN" altLang="en-US" sz="1500" dirty="0"/>
              <a:t>对于每个</a:t>
            </a:r>
            <a:r>
              <a:rPr lang="en-US" altLang="zh-CN" sz="1500" dirty="0"/>
              <a:t>S1</a:t>
            </a:r>
            <a:r>
              <a:rPr lang="zh-CN" altLang="en-US" sz="1500" dirty="0"/>
              <a:t>，在其投影中找一个字母连上它</a:t>
            </a:r>
            <a:endParaRPr lang="en-US" altLang="zh-CN" sz="1500" dirty="0"/>
          </a:p>
          <a:p>
            <a:endParaRPr lang="en-US" altLang="zh-CN" sz="1500" dirty="0"/>
          </a:p>
          <a:p>
            <a:r>
              <a:rPr lang="zh-CN" altLang="en-US" sz="1500" dirty="0"/>
              <a:t>得到长度为</a:t>
            </a:r>
            <a:r>
              <a:rPr lang="en-US" altLang="zh-CN" sz="1500" dirty="0"/>
              <a:t>2</a:t>
            </a:r>
            <a:r>
              <a:rPr lang="zh-CN" altLang="en-US" sz="1500" dirty="0"/>
              <a:t>的子序列</a:t>
            </a:r>
            <a:endParaRPr lang="en-US" altLang="zh-CN" sz="1500" dirty="0"/>
          </a:p>
          <a:p>
            <a:r>
              <a:rPr lang="zh-CN" altLang="en-US" sz="1500" dirty="0"/>
              <a:t>筛出其中的频繁序列，称他们为</a:t>
            </a:r>
            <a:r>
              <a:rPr lang="en-US" altLang="zh-CN" sz="1500" dirty="0"/>
              <a:t>S2</a:t>
            </a:r>
          </a:p>
          <a:p>
            <a:r>
              <a:rPr lang="zh-CN" altLang="en-US" sz="1500" dirty="0"/>
              <a:t>计算每个</a:t>
            </a:r>
            <a:r>
              <a:rPr lang="en-US" altLang="zh-CN" sz="1500" dirty="0"/>
              <a:t>S2</a:t>
            </a:r>
            <a:r>
              <a:rPr lang="zh-CN" altLang="en-US" sz="1500" dirty="0"/>
              <a:t>在每条序列数据中的投影</a:t>
            </a:r>
            <a:endParaRPr lang="en-US" altLang="zh-CN" sz="1500" dirty="0"/>
          </a:p>
          <a:p>
            <a:r>
              <a:rPr lang="zh-CN" altLang="en-US" sz="1500" dirty="0"/>
              <a:t>对于每个</a:t>
            </a:r>
            <a:r>
              <a:rPr lang="en-US" altLang="zh-CN" sz="1500" dirty="0"/>
              <a:t>S2</a:t>
            </a:r>
            <a:r>
              <a:rPr lang="zh-CN" altLang="en-US" sz="1500" dirty="0"/>
              <a:t>，在其投影中找一个字母连上它</a:t>
            </a:r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……</a:t>
            </a:r>
          </a:p>
          <a:p>
            <a:r>
              <a:rPr lang="zh-CN" altLang="en-US" sz="1500" dirty="0"/>
              <a:t>直到某次已经没有频繁序列，算法结束</a:t>
            </a:r>
            <a:endParaRPr lang="en-US" altLang="zh-CN" sz="1500" dirty="0"/>
          </a:p>
          <a:p>
            <a:endParaRPr lang="en-US" altLang="zh-CN" sz="1500" dirty="0"/>
          </a:p>
          <a:p>
            <a:endParaRPr lang="zh-CN" altLang="en-US" sz="15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027D4C0-2EA3-4EB3-8D86-D29A2A5132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2700"/>
          </a:p>
        </p:txBody>
      </p:sp>
    </p:spTree>
    <p:extLst>
      <p:ext uri="{BB962C8B-B14F-4D97-AF65-F5344CB8AC3E}">
        <p14:creationId xmlns:p14="http://schemas.microsoft.com/office/powerpoint/2010/main" val="35232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381375" y="2276475"/>
            <a:ext cx="4630738" cy="1393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8567738" cy="1025525"/>
          </a:xfrm>
        </p:spPr>
        <p:txBody>
          <a:bodyPr/>
          <a:lstStyle/>
          <a:p>
            <a:pPr>
              <a:defRPr/>
            </a:pPr>
            <a:r>
              <a:rPr lang="en-US" altLang="zh-CN" sz="3200">
                <a:ea typeface="宋体" pitchFamily="2" charset="-122"/>
              </a:rPr>
              <a:t>Vertical format for write-based FPM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Vertical format</a:t>
            </a:r>
          </a:p>
        </p:txBody>
      </p:sp>
      <p:graphicFrame>
        <p:nvGraphicFramePr>
          <p:cNvPr id="630789" name="Group 5"/>
          <p:cNvGraphicFramePr>
            <a:graphicFrameLocks noGrp="1"/>
          </p:cNvGraphicFramePr>
          <p:nvPr/>
        </p:nvGraphicFramePr>
        <p:xfrm>
          <a:off x="609600" y="3154363"/>
          <a:ext cx="1524000" cy="13128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69" name="Line 25"/>
          <p:cNvSpPr>
            <a:spLocks noChangeShapeType="1"/>
          </p:cNvSpPr>
          <p:nvPr/>
        </p:nvSpPr>
        <p:spPr bwMode="auto">
          <a:xfrm flipV="1">
            <a:off x="2133600" y="2693988"/>
            <a:ext cx="942975" cy="10017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30810" name="Group 26"/>
          <p:cNvGraphicFramePr>
            <a:graphicFrameLocks noGrp="1"/>
          </p:cNvGraphicFramePr>
          <p:nvPr/>
        </p:nvGraphicFramePr>
        <p:xfrm>
          <a:off x="3738563" y="2503488"/>
          <a:ext cx="717550" cy="790576"/>
        </p:xfrm>
        <a:graphic>
          <a:graphicData uri="http://schemas.openxmlformats.org/drawingml/2006/table">
            <a:tbl>
              <a:tblPr/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a-TID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0820" name="Group 36"/>
          <p:cNvGraphicFramePr>
            <a:graphicFrameLocks noGrp="1"/>
          </p:cNvGraphicFramePr>
          <p:nvPr/>
        </p:nvGraphicFramePr>
        <p:xfrm>
          <a:off x="5870575" y="2463800"/>
          <a:ext cx="646113" cy="1047752"/>
        </p:xfrm>
        <a:graphic>
          <a:graphicData uri="http://schemas.openxmlformats.org/drawingml/2006/table">
            <a:tbl>
              <a:tblPr/>
              <a:tblGrid>
                <a:gridCol w="64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c-TID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30832" name="Group 48"/>
          <p:cNvGraphicFramePr>
            <a:graphicFrameLocks noGrp="1"/>
          </p:cNvGraphicFramePr>
          <p:nvPr/>
        </p:nvGraphicFramePr>
        <p:xfrm>
          <a:off x="6750050" y="2427288"/>
          <a:ext cx="677863" cy="523876"/>
        </p:xfrm>
        <a:graphic>
          <a:graphicData uri="http://schemas.openxmlformats.org/drawingml/2006/table">
            <a:tbl>
              <a:tblPr/>
              <a:tblGrid>
                <a:gridCol w="67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d-TID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0840" name="Group 56"/>
          <p:cNvGraphicFramePr>
            <a:graphicFrameLocks noGrp="1"/>
          </p:cNvGraphicFramePr>
          <p:nvPr/>
        </p:nvGraphicFramePr>
        <p:xfrm>
          <a:off x="4768850" y="2422525"/>
          <a:ext cx="708025" cy="1138239"/>
        </p:xfrm>
        <a:graphic>
          <a:graphicData uri="http://schemas.openxmlformats.org/drawingml/2006/table">
            <a:tbl>
              <a:tblPr/>
              <a:tblGrid>
                <a:gridCol w="70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b-TID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12" name="Line 68"/>
          <p:cNvSpPr>
            <a:spLocks noChangeShapeType="1"/>
          </p:cNvSpPr>
          <p:nvPr/>
        </p:nvSpPr>
        <p:spPr bwMode="auto">
          <a:xfrm>
            <a:off x="4064000" y="3332163"/>
            <a:ext cx="550863" cy="110331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13" name="Line 69"/>
          <p:cNvSpPr>
            <a:spLocks noChangeShapeType="1"/>
          </p:cNvSpPr>
          <p:nvPr/>
        </p:nvSpPr>
        <p:spPr bwMode="auto">
          <a:xfrm flipH="1">
            <a:off x="4803775" y="3579813"/>
            <a:ext cx="392113" cy="812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14" name="Text Box 70"/>
          <p:cNvSpPr txBox="1">
            <a:spLocks noChangeArrowheads="1"/>
          </p:cNvSpPr>
          <p:nvPr/>
        </p:nvSpPr>
        <p:spPr bwMode="auto">
          <a:xfrm>
            <a:off x="6022975" y="3668713"/>
            <a:ext cx="1917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to get TID list for {a,b} merge TID list for {a} and {b}</a:t>
            </a:r>
          </a:p>
        </p:txBody>
      </p:sp>
      <p:graphicFrame>
        <p:nvGraphicFramePr>
          <p:cNvPr id="630855" name="Group 71"/>
          <p:cNvGraphicFramePr>
            <a:graphicFrameLocks noGrp="1"/>
          </p:cNvGraphicFramePr>
          <p:nvPr/>
        </p:nvGraphicFramePr>
        <p:xfrm>
          <a:off x="4425950" y="4478338"/>
          <a:ext cx="533400" cy="5238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223" name="Picture 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300663"/>
            <a:ext cx="81375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99ADDF7-6F40-449E-884F-AEC62A5FF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7587"/>
          <a:stretch/>
        </p:blipFill>
        <p:spPr bwMode="auto">
          <a:xfrm>
            <a:off x="4355976" y="1914526"/>
            <a:ext cx="4732679" cy="176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36CD67-20BB-423D-9814-E49621E1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8480C-2175-4238-B421-C2BFEE46C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83" y="2181499"/>
            <a:ext cx="7886700" cy="3500438"/>
          </a:xfrm>
        </p:spPr>
        <p:txBody>
          <a:bodyPr>
            <a:normAutofit/>
          </a:bodyPr>
          <a:lstStyle/>
          <a:p>
            <a:r>
              <a:rPr lang="zh-CN" altLang="en-US" sz="1500" dirty="0"/>
              <a:t>以</a:t>
            </a:r>
            <a:r>
              <a:rPr lang="en-US" altLang="zh-CN" sz="1500" dirty="0"/>
              <a:t>&lt;d&gt;</a:t>
            </a:r>
            <a:r>
              <a:rPr lang="zh-CN" altLang="en-US" sz="1500" dirty="0"/>
              <a:t>为例运行算法</a:t>
            </a:r>
            <a:endParaRPr lang="en-US" altLang="zh-CN" sz="1500" dirty="0"/>
          </a:p>
          <a:p>
            <a:pPr marL="0" indent="0">
              <a:buNone/>
            </a:pPr>
            <a:r>
              <a:rPr lang="zh-CN" altLang="en-US" sz="1500" dirty="0"/>
              <a:t>①</a:t>
            </a:r>
            <a:r>
              <a:rPr lang="en-US" altLang="zh-CN" sz="1500" dirty="0"/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&lt;d&gt;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500" dirty="0"/>
              <a:t>② </a:t>
            </a:r>
            <a:r>
              <a:rPr lang="en-US" altLang="zh-CN" sz="1500" dirty="0">
                <a:solidFill>
                  <a:srgbClr val="FF0000"/>
                </a:solidFill>
              </a:rPr>
              <a:t>&lt;d&gt;</a:t>
            </a:r>
            <a:r>
              <a:rPr lang="zh-CN" altLang="en-US" sz="1500" dirty="0">
                <a:solidFill>
                  <a:srgbClr val="FF0000"/>
                </a:solidFill>
              </a:rPr>
              <a:t>：</a:t>
            </a:r>
            <a:r>
              <a:rPr lang="en-US" altLang="zh-CN" sz="1500" dirty="0">
                <a:solidFill>
                  <a:srgbClr val="FF0000"/>
                </a:solidFill>
              </a:rPr>
              <a:t>	&lt;dc&gt; </a:t>
            </a:r>
            <a:r>
              <a:rPr lang="en-US" altLang="zh-CN" sz="1500" dirty="0"/>
              <a:t>&lt;df&gt; </a:t>
            </a:r>
            <a:r>
              <a:rPr lang="en-US" altLang="zh-CN" sz="1500" dirty="0">
                <a:solidFill>
                  <a:srgbClr val="FF0000"/>
                </a:solidFill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</a:rPr>
              <a:t>db</a:t>
            </a:r>
            <a:r>
              <a:rPr lang="en-US" altLang="zh-CN" sz="1500" dirty="0">
                <a:solidFill>
                  <a:srgbClr val="FF0000"/>
                </a:solidFill>
              </a:rPr>
              <a:t>&gt; </a:t>
            </a:r>
            <a:r>
              <a:rPr lang="en-US" altLang="zh-CN" sz="1500" dirty="0"/>
              <a:t>&lt;da&gt; &lt;de&gt; &lt;(df)&gt;</a:t>
            </a:r>
          </a:p>
          <a:p>
            <a:pPr marL="0" indent="0">
              <a:buNone/>
            </a:pPr>
            <a:endParaRPr lang="en-US" altLang="zh-CN" sz="1500" dirty="0"/>
          </a:p>
          <a:p>
            <a:pPr marL="0" indent="0">
              <a:buNone/>
            </a:pPr>
            <a:r>
              <a:rPr lang="zh-CN" altLang="en-US" sz="1500" dirty="0"/>
              <a:t>③ </a:t>
            </a:r>
            <a:r>
              <a:rPr lang="en-US" altLang="zh-CN" sz="1500" dirty="0">
                <a:solidFill>
                  <a:srgbClr val="FF0000"/>
                </a:solidFill>
              </a:rPr>
              <a:t>&lt;dc&gt;</a:t>
            </a:r>
            <a:r>
              <a:rPr lang="zh-CN" altLang="en-US" sz="1500" dirty="0">
                <a:solidFill>
                  <a:srgbClr val="FF0000"/>
                </a:solidFill>
              </a:rPr>
              <a:t>：</a:t>
            </a:r>
            <a:r>
              <a:rPr lang="en-US" altLang="zh-CN" sz="1500" dirty="0">
                <a:solidFill>
                  <a:srgbClr val="FF0000"/>
                </a:solidFill>
              </a:rPr>
              <a:t>	</a:t>
            </a:r>
            <a:r>
              <a:rPr lang="en-US" altLang="zh-CN" sz="1500" dirty="0"/>
              <a:t>&lt;d(</a:t>
            </a:r>
            <a:r>
              <a:rPr lang="en-US" altLang="zh-CN" sz="1500" dirty="0" err="1"/>
              <a:t>cf</a:t>
            </a:r>
            <a:r>
              <a:rPr lang="en-US" altLang="zh-CN" sz="1500" dirty="0"/>
              <a:t>)&gt; </a:t>
            </a:r>
            <a:r>
              <a:rPr lang="en-US" altLang="zh-CN" sz="1500" dirty="0">
                <a:solidFill>
                  <a:srgbClr val="FF0000"/>
                </a:solidFill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</a:rPr>
              <a:t>dcb</a:t>
            </a:r>
            <a:r>
              <a:rPr lang="en-US" altLang="zh-CN" sz="1500" dirty="0">
                <a:solidFill>
                  <a:srgbClr val="FF0000"/>
                </a:solidFill>
              </a:rPr>
              <a:t>&gt; </a:t>
            </a:r>
            <a:r>
              <a:rPr lang="en-US" altLang="zh-CN" sz="1500" dirty="0"/>
              <a:t>&lt;</a:t>
            </a:r>
            <a:r>
              <a:rPr lang="en-US" altLang="zh-CN" sz="1500" dirty="0" err="1"/>
              <a:t>dca</a:t>
            </a:r>
            <a:r>
              <a:rPr lang="en-US" altLang="zh-CN" sz="1500" dirty="0"/>
              <a:t>&gt; &lt;</a:t>
            </a:r>
            <a:r>
              <a:rPr lang="en-US" altLang="zh-CN" sz="1500" dirty="0" err="1"/>
              <a:t>dce</a:t>
            </a:r>
            <a:r>
              <a:rPr lang="en-US" altLang="zh-CN" sz="1500" dirty="0"/>
              <a:t>&gt;</a:t>
            </a:r>
          </a:p>
          <a:p>
            <a:pPr marL="0" indent="0">
              <a:buNone/>
            </a:pPr>
            <a:r>
              <a:rPr lang="zh-CN" altLang="en-US" sz="1500" dirty="0"/>
              <a:t>③ </a:t>
            </a:r>
            <a:r>
              <a:rPr lang="en-US" altLang="zh-CN" sz="1500" dirty="0">
                <a:solidFill>
                  <a:srgbClr val="FF0000"/>
                </a:solidFill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</a:rPr>
              <a:t>db</a:t>
            </a:r>
            <a:r>
              <a:rPr lang="en-US" altLang="zh-CN" sz="1500" dirty="0">
                <a:solidFill>
                  <a:srgbClr val="FF0000"/>
                </a:solidFill>
              </a:rPr>
              <a:t>&gt;</a:t>
            </a:r>
            <a:r>
              <a:rPr lang="zh-CN" altLang="en-US" sz="1500" dirty="0">
                <a:solidFill>
                  <a:srgbClr val="FF0000"/>
                </a:solidFill>
              </a:rPr>
              <a:t>：</a:t>
            </a:r>
            <a:r>
              <a:rPr lang="en-US" altLang="zh-CN" sz="1500" dirty="0">
                <a:solidFill>
                  <a:srgbClr val="FF0000"/>
                </a:solidFill>
              </a:rPr>
              <a:t>	</a:t>
            </a:r>
            <a:r>
              <a:rPr lang="en-US" altLang="zh-CN" sz="1500" dirty="0"/>
              <a:t>&lt;d(</a:t>
            </a:r>
            <a:r>
              <a:rPr lang="en-US" altLang="zh-CN" sz="1500" dirty="0" err="1"/>
              <a:t>bc</a:t>
            </a:r>
            <a:r>
              <a:rPr lang="en-US" altLang="zh-CN" sz="1500" dirty="0"/>
              <a:t>)&gt; &lt;dba&gt; &lt;</a:t>
            </a:r>
            <a:r>
              <a:rPr lang="en-US" altLang="zh-CN" sz="1500" dirty="0" err="1"/>
              <a:t>dbe</a:t>
            </a:r>
            <a:r>
              <a:rPr lang="en-US" altLang="zh-CN" sz="1500" dirty="0"/>
              <a:t>&gt;</a:t>
            </a:r>
          </a:p>
          <a:p>
            <a:pPr marL="0" indent="0">
              <a:buNone/>
            </a:pPr>
            <a:endParaRPr lang="en-US" altLang="zh-CN" sz="1500" dirty="0"/>
          </a:p>
          <a:p>
            <a:pPr marL="0" indent="0">
              <a:buNone/>
            </a:pPr>
            <a:r>
              <a:rPr lang="zh-CN" altLang="en-US" sz="1500" dirty="0"/>
              <a:t>④</a:t>
            </a:r>
            <a:r>
              <a:rPr lang="en-US" altLang="zh-CN" sz="1500" dirty="0">
                <a:solidFill>
                  <a:srgbClr val="FF0000"/>
                </a:solidFill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</a:rPr>
              <a:t>dcb</a:t>
            </a:r>
            <a:r>
              <a:rPr lang="en-US" altLang="zh-CN" sz="1500" dirty="0">
                <a:solidFill>
                  <a:srgbClr val="FF0000"/>
                </a:solidFill>
              </a:rPr>
              <a:t>&gt;</a:t>
            </a:r>
            <a:r>
              <a:rPr lang="zh-CN" altLang="en-US" sz="1500" dirty="0">
                <a:solidFill>
                  <a:srgbClr val="FF0000"/>
                </a:solidFill>
              </a:rPr>
              <a:t>：</a:t>
            </a:r>
            <a:r>
              <a:rPr lang="en-US" altLang="zh-CN" sz="1500" dirty="0">
                <a:solidFill>
                  <a:srgbClr val="FF0000"/>
                </a:solidFill>
              </a:rPr>
              <a:t>	</a:t>
            </a:r>
            <a:r>
              <a:rPr lang="en-US" altLang="zh-CN" sz="1500" dirty="0"/>
              <a:t>&lt;dc(</a:t>
            </a:r>
            <a:r>
              <a:rPr lang="en-US" altLang="zh-CN" sz="1500" dirty="0" err="1"/>
              <a:t>bc</a:t>
            </a:r>
            <a:r>
              <a:rPr lang="en-US" altLang="zh-CN" sz="1500" dirty="0"/>
              <a:t>)&gt; &lt;</a:t>
            </a:r>
            <a:r>
              <a:rPr lang="en-US" altLang="zh-CN" sz="1500" dirty="0" err="1"/>
              <a:t>dcba</a:t>
            </a:r>
            <a:r>
              <a:rPr lang="en-US" altLang="zh-CN" sz="1500" dirty="0"/>
              <a:t>&gt; &lt;</a:t>
            </a:r>
            <a:r>
              <a:rPr lang="en-US" altLang="zh-CN" sz="1500" dirty="0" err="1"/>
              <a:t>dcbe</a:t>
            </a:r>
            <a:r>
              <a:rPr lang="en-US" altLang="zh-CN" sz="1500" dirty="0"/>
              <a:t>&gt;</a:t>
            </a:r>
          </a:p>
          <a:p>
            <a:pPr marL="0" indent="0">
              <a:buNone/>
            </a:pPr>
            <a:endParaRPr lang="en-US" altLang="zh-CN" sz="1500" dirty="0"/>
          </a:p>
          <a:p>
            <a:pPr marL="0" indent="0">
              <a:buNone/>
            </a:pPr>
            <a:r>
              <a:rPr lang="zh-CN" altLang="en-US" sz="1500" dirty="0"/>
              <a:t>找不出更长的频繁序列，算法的</a:t>
            </a:r>
            <a:r>
              <a:rPr lang="en-US" altLang="zh-CN" sz="1500" dirty="0"/>
              <a:t>&lt;d&gt;</a:t>
            </a:r>
            <a:r>
              <a:rPr lang="zh-CN" altLang="en-US" sz="1500" dirty="0"/>
              <a:t>分支结束。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CA60A5D-C57C-41DF-BC3C-ABFADDC8CFF6}"/>
              </a:ext>
            </a:extLst>
          </p:cNvPr>
          <p:cNvGraphicFramePr>
            <a:graphicFrameLocks noGrp="1"/>
          </p:cNvGraphicFramePr>
          <p:nvPr/>
        </p:nvGraphicFramePr>
        <p:xfrm>
          <a:off x="5592979" y="4157735"/>
          <a:ext cx="1662884" cy="1127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62884">
                  <a:extLst>
                    <a:ext uri="{9D8B030D-6E8A-4147-A177-3AD203B41FA5}">
                      <a16:colId xmlns:a16="http://schemas.microsoft.com/office/drawing/2014/main" val="1046222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&lt;d&gt;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422766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</a:t>
                      </a:r>
                      <a:r>
                        <a:rPr lang="en-US" altLang="zh-CN" sz="1400" dirty="0" err="1"/>
                        <a:t>cf</a:t>
                      </a:r>
                      <a:r>
                        <a:rPr lang="en-US" altLang="zh-CN" sz="1400" dirty="0"/>
                        <a:t>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30097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&lt;c(</a:t>
                      </a:r>
                      <a:r>
                        <a:rPr lang="en-US" altLang="zh-CN" sz="1400" dirty="0" err="1"/>
                        <a:t>bc</a:t>
                      </a:r>
                      <a:r>
                        <a:rPr lang="en-US" altLang="zh-CN" sz="1400" dirty="0"/>
                        <a:t>)(ae)&gt;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6812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&lt;(_f)</a:t>
                      </a:r>
                      <a:r>
                        <a:rPr lang="en-US" altLang="zh-CN" sz="1400" dirty="0" err="1"/>
                        <a:t>cb</a:t>
                      </a:r>
                      <a:r>
                        <a:rPr lang="en-US" altLang="zh-CN" sz="1400" dirty="0"/>
                        <a:t>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18798592"/>
                  </a:ext>
                </a:extLst>
              </a:tr>
            </a:tbl>
          </a:graphicData>
        </a:graphic>
      </p:graphicFrame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73CE3DC6-66A2-4AD5-9BDB-73284D816873}"/>
              </a:ext>
            </a:extLst>
          </p:cNvPr>
          <p:cNvGraphicFramePr>
            <a:graphicFrameLocks noGrp="1"/>
          </p:cNvGraphicFramePr>
          <p:nvPr/>
        </p:nvGraphicFramePr>
        <p:xfrm>
          <a:off x="5592979" y="4157735"/>
          <a:ext cx="1662884" cy="1127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62884">
                  <a:extLst>
                    <a:ext uri="{9D8B030D-6E8A-4147-A177-3AD203B41FA5}">
                      <a16:colId xmlns:a16="http://schemas.microsoft.com/office/drawing/2014/main" val="1046222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&lt;dc&gt;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422766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&lt;(_f)&gt;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300976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</a:t>
                      </a:r>
                      <a:r>
                        <a:rPr lang="en-US" altLang="zh-CN" sz="1400" dirty="0" err="1"/>
                        <a:t>bc</a:t>
                      </a:r>
                      <a:r>
                        <a:rPr lang="en-US" altLang="zh-CN" sz="1400" dirty="0"/>
                        <a:t>)(ae)&gt;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6812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&lt;b&gt;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18798592"/>
                  </a:ext>
                </a:extLst>
              </a:tr>
            </a:tbl>
          </a:graphicData>
        </a:graphic>
      </p:graphicFrame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3AB9336E-6117-40EA-B936-4608BDCE8B14}"/>
              </a:ext>
            </a:extLst>
          </p:cNvPr>
          <p:cNvGraphicFramePr>
            <a:graphicFrameLocks noGrp="1"/>
          </p:cNvGraphicFramePr>
          <p:nvPr/>
        </p:nvGraphicFramePr>
        <p:xfrm>
          <a:off x="5592979" y="4157735"/>
          <a:ext cx="1662884" cy="563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62884">
                  <a:extLst>
                    <a:ext uri="{9D8B030D-6E8A-4147-A177-3AD203B41FA5}">
                      <a16:colId xmlns:a16="http://schemas.microsoft.com/office/drawing/2014/main" val="1046222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</a:t>
                      </a:r>
                      <a:r>
                        <a:rPr lang="en-US" altLang="zh-CN" sz="1400" dirty="0" err="1"/>
                        <a:t>db</a:t>
                      </a:r>
                      <a:r>
                        <a:rPr lang="en-US" altLang="zh-CN" sz="1400" dirty="0"/>
                        <a:t>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422766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&lt;(_c)(ae)&gt;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681271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2CAF261A-4363-462C-889B-0F303ECD51C7}"/>
              </a:ext>
            </a:extLst>
          </p:cNvPr>
          <p:cNvGraphicFramePr>
            <a:graphicFrameLocks noGrp="1"/>
          </p:cNvGraphicFramePr>
          <p:nvPr/>
        </p:nvGraphicFramePr>
        <p:xfrm>
          <a:off x="5592979" y="4157735"/>
          <a:ext cx="1662884" cy="563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62884">
                  <a:extLst>
                    <a:ext uri="{9D8B030D-6E8A-4147-A177-3AD203B41FA5}">
                      <a16:colId xmlns:a16="http://schemas.microsoft.com/office/drawing/2014/main" val="104622236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</a:t>
                      </a:r>
                      <a:r>
                        <a:rPr lang="en-US" altLang="zh-CN" sz="1400" dirty="0" err="1"/>
                        <a:t>dcb</a:t>
                      </a:r>
                      <a:r>
                        <a:rPr lang="en-US" altLang="zh-CN" sz="1400" dirty="0"/>
                        <a:t>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422766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&lt;(_c)(ae)&gt;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68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6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FA3F5-0361-474C-89B5-F3BAA951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7F3F3-C64F-4731-83E7-2877EE49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用类似的方法可以找出其他以</a:t>
            </a:r>
            <a:r>
              <a:rPr lang="en-US" altLang="zh-CN" dirty="0"/>
              <a:t>&lt;a&gt; &lt;b&gt; &lt;c&gt; &lt;e&gt; &lt;f&gt;</a:t>
            </a:r>
            <a:r>
              <a:rPr lang="zh-CN" altLang="en-US" dirty="0"/>
              <a:t>为前缀的频繁序列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71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7488"/>
            <a:ext cx="9684568" cy="1025525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ea typeface="宋体" pitchFamily="2" charset="-122"/>
              </a:rPr>
              <a:t>PrefixSpan</a:t>
            </a:r>
            <a:r>
              <a:rPr lang="en-US" altLang="zh-CN" dirty="0">
                <a:ea typeface="宋体" pitchFamily="2" charset="-122"/>
              </a:rPr>
              <a:t>: Example of Write-based Method</a:t>
            </a:r>
          </a:p>
        </p:txBody>
      </p:sp>
      <p:graphicFrame>
        <p:nvGraphicFramePr>
          <p:cNvPr id="650243" name="Group 3"/>
          <p:cNvGraphicFramePr>
            <a:graphicFrameLocks noGrp="1"/>
          </p:cNvGraphicFramePr>
          <p:nvPr/>
        </p:nvGraphicFramePr>
        <p:xfrm>
          <a:off x="3200400" y="1752600"/>
          <a:ext cx="1905000" cy="1219200"/>
        </p:xfrm>
        <a:graphic>
          <a:graphicData uri="http://schemas.openxmlformats.org/drawingml/2006/table">
            <a:tbl>
              <a:tblPr/>
              <a:tblGrid>
                <a:gridCol w="45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sequence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&lt;a(abc)(ac)d(cf)&gt;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&lt;(ad)c(bc)(ae)&gt;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&lt;(ef)(ab)(df)cb&gt;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&lt;eg(af)cbc&gt;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3733800" y="134461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SDB</a:t>
            </a:r>
          </a:p>
        </p:txBody>
      </p:sp>
      <p:sp>
        <p:nvSpPr>
          <p:cNvPr id="39960" name="Text Box 24"/>
          <p:cNvSpPr txBox="1">
            <a:spLocks noChangeArrowheads="1"/>
          </p:cNvSpPr>
          <p:nvPr/>
        </p:nvSpPr>
        <p:spPr bwMode="auto">
          <a:xfrm>
            <a:off x="5318125" y="1784350"/>
            <a:ext cx="35639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Length-1 sequential patterns</a:t>
            </a:r>
          </a:p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&lt;a&gt;, &lt;b&gt;, &lt;c&gt;, &lt;d&gt;, &lt;e&gt;, &lt;f&gt;</a:t>
            </a:r>
          </a:p>
        </p:txBody>
      </p:sp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304800" y="3581400"/>
            <a:ext cx="2673350" cy="1484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u="sng">
                <a:latin typeface="Tahoma" panose="020B0604030504040204" pitchFamily="34" charset="0"/>
                <a:ea typeface="宋体" panose="02010600030101010101" pitchFamily="2" charset="-122"/>
              </a:rPr>
              <a:t>&lt;a&gt;-projected database</a:t>
            </a:r>
          </a:p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&lt;(abc)(ac)d(cf)&gt;</a:t>
            </a:r>
          </a:p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&lt;(_d)c(bc)(ae)&gt;</a:t>
            </a:r>
          </a:p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&lt;(_b)(df)cb&gt;</a:t>
            </a:r>
          </a:p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&lt;(_f)cbc&gt;</a:t>
            </a:r>
          </a:p>
        </p:txBody>
      </p:sp>
      <p:sp>
        <p:nvSpPr>
          <p:cNvPr id="39962" name="Text Box 26"/>
          <p:cNvSpPr txBox="1">
            <a:spLocks noChangeArrowheads="1"/>
          </p:cNvSpPr>
          <p:nvPr/>
        </p:nvSpPr>
        <p:spPr bwMode="auto">
          <a:xfrm>
            <a:off x="3048000" y="3886200"/>
            <a:ext cx="21891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Length-2 sequential</a:t>
            </a:r>
          </a:p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patterns</a:t>
            </a:r>
          </a:p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&lt;aa&gt;, &lt;ab&gt;, &lt;(ab)&gt;,</a:t>
            </a:r>
          </a:p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&lt;ac&gt;, &lt;ad&gt;, &lt;af&gt;</a:t>
            </a:r>
          </a:p>
        </p:txBody>
      </p:sp>
      <p:sp>
        <p:nvSpPr>
          <p:cNvPr id="39963" name="Line 27"/>
          <p:cNvSpPr>
            <a:spLocks noChangeShapeType="1"/>
          </p:cNvSpPr>
          <p:nvPr/>
        </p:nvSpPr>
        <p:spPr bwMode="auto">
          <a:xfrm flipH="1">
            <a:off x="1524000" y="3124200"/>
            <a:ext cx="2438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609600" y="3048000"/>
            <a:ext cx="2044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Having prefix &lt;a&gt;</a:t>
            </a:r>
          </a:p>
        </p:txBody>
      </p:sp>
      <p:sp>
        <p:nvSpPr>
          <p:cNvPr id="39965" name="Text Box 29"/>
          <p:cNvSpPr txBox="1">
            <a:spLocks noChangeArrowheads="1"/>
          </p:cNvSpPr>
          <p:nvPr/>
        </p:nvSpPr>
        <p:spPr bwMode="auto">
          <a:xfrm>
            <a:off x="228600" y="5281613"/>
            <a:ext cx="1938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Having prefix &lt;aa&gt;</a:t>
            </a:r>
          </a:p>
        </p:txBody>
      </p:sp>
      <p:sp>
        <p:nvSpPr>
          <p:cNvPr id="39966" name="Text Box 30"/>
          <p:cNvSpPr txBox="1">
            <a:spLocks noChangeArrowheads="1"/>
          </p:cNvSpPr>
          <p:nvPr/>
        </p:nvSpPr>
        <p:spPr bwMode="auto">
          <a:xfrm>
            <a:off x="212725" y="5846763"/>
            <a:ext cx="1484313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600" u="sng">
                <a:latin typeface="Tahoma" panose="020B0604030504040204" pitchFamily="34" charset="0"/>
                <a:ea typeface="宋体" panose="02010600030101010101" pitchFamily="2" charset="-122"/>
              </a:rPr>
              <a:t>&lt;aa&gt;-proj. db</a:t>
            </a:r>
          </a:p>
        </p:txBody>
      </p:sp>
      <p:sp>
        <p:nvSpPr>
          <p:cNvPr id="39967" name="Line 31"/>
          <p:cNvSpPr>
            <a:spLocks noChangeShapeType="1"/>
          </p:cNvSpPr>
          <p:nvPr/>
        </p:nvSpPr>
        <p:spPr bwMode="auto">
          <a:xfrm flipH="1">
            <a:off x="914400" y="5029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68" name="Text Box 32"/>
          <p:cNvSpPr txBox="1">
            <a:spLocks noChangeArrowheads="1"/>
          </p:cNvSpPr>
          <p:nvPr/>
        </p:nvSpPr>
        <p:spPr bwMode="auto">
          <a:xfrm>
            <a:off x="1828800" y="5791200"/>
            <a:ext cx="43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9969" name="Text Box 33"/>
          <p:cNvSpPr txBox="1">
            <a:spLocks noChangeArrowheads="1"/>
          </p:cNvSpPr>
          <p:nvPr/>
        </p:nvSpPr>
        <p:spPr bwMode="auto">
          <a:xfrm>
            <a:off x="2286000" y="5867400"/>
            <a:ext cx="1443038" cy="34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600" u="sng">
                <a:latin typeface="Tahoma" panose="020B0604030504040204" pitchFamily="34" charset="0"/>
                <a:ea typeface="宋体" panose="02010600030101010101" pitchFamily="2" charset="-122"/>
              </a:rPr>
              <a:t>&lt;af&gt;-proj. db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>
            <a:off x="1905000" y="5029200"/>
            <a:ext cx="114300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71" name="Text Box 35"/>
          <p:cNvSpPr txBox="1">
            <a:spLocks noChangeArrowheads="1"/>
          </p:cNvSpPr>
          <p:nvPr/>
        </p:nvSpPr>
        <p:spPr bwMode="auto">
          <a:xfrm>
            <a:off x="2133600" y="5334000"/>
            <a:ext cx="18970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600">
                <a:latin typeface="Tahoma" panose="020B0604030504040204" pitchFamily="34" charset="0"/>
                <a:ea typeface="宋体" panose="02010600030101010101" pitchFamily="2" charset="-122"/>
              </a:rPr>
              <a:t>Having prefix &lt;af&gt;</a:t>
            </a:r>
          </a:p>
        </p:txBody>
      </p:sp>
      <p:sp>
        <p:nvSpPr>
          <p:cNvPr id="39972" name="Text Box 36"/>
          <p:cNvSpPr txBox="1">
            <a:spLocks noChangeArrowheads="1"/>
          </p:cNvSpPr>
          <p:nvPr/>
        </p:nvSpPr>
        <p:spPr bwMode="auto">
          <a:xfrm>
            <a:off x="5029200" y="3657600"/>
            <a:ext cx="2679700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 u="sng">
                <a:latin typeface="Tahoma" panose="020B0604030504040204" pitchFamily="34" charset="0"/>
                <a:ea typeface="宋体" panose="02010600030101010101" pitchFamily="2" charset="-122"/>
              </a:rPr>
              <a:t>&lt;b&gt;-projected database</a:t>
            </a:r>
          </a:p>
        </p:txBody>
      </p:sp>
      <p:sp>
        <p:nvSpPr>
          <p:cNvPr id="39973" name="Text Box 37"/>
          <p:cNvSpPr txBox="1">
            <a:spLocks noChangeArrowheads="1"/>
          </p:cNvSpPr>
          <p:nvPr/>
        </p:nvSpPr>
        <p:spPr bwMode="auto">
          <a:xfrm>
            <a:off x="8229600" y="3657600"/>
            <a:ext cx="43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4191000" y="3124200"/>
            <a:ext cx="22098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4572000" y="3124200"/>
            <a:ext cx="38100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76" name="Text Box 40"/>
          <p:cNvSpPr txBox="1">
            <a:spLocks noChangeArrowheads="1"/>
          </p:cNvSpPr>
          <p:nvPr/>
        </p:nvSpPr>
        <p:spPr bwMode="auto">
          <a:xfrm>
            <a:off x="3276600" y="3276600"/>
            <a:ext cx="205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Having prefix &lt;b&gt;</a:t>
            </a:r>
          </a:p>
        </p:txBody>
      </p:sp>
      <p:sp>
        <p:nvSpPr>
          <p:cNvPr id="39977" name="Text Box 41"/>
          <p:cNvSpPr txBox="1">
            <a:spLocks noChangeArrowheads="1"/>
          </p:cNvSpPr>
          <p:nvPr/>
        </p:nvSpPr>
        <p:spPr bwMode="auto">
          <a:xfrm>
            <a:off x="5791200" y="2971800"/>
            <a:ext cx="2905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1800">
                <a:latin typeface="Tahoma" panose="020B0604030504040204" pitchFamily="34" charset="0"/>
                <a:ea typeface="宋体" panose="02010600030101010101" pitchFamily="2" charset="-122"/>
              </a:rPr>
              <a:t>Having prefix &lt;c&gt;, …, &lt;f&gt;</a:t>
            </a: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5638800" y="40386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>
            <a:off x="6324600" y="40386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80" name="Text Box 44"/>
          <p:cNvSpPr txBox="1">
            <a:spLocks noChangeArrowheads="1"/>
          </p:cNvSpPr>
          <p:nvPr/>
        </p:nvSpPr>
        <p:spPr bwMode="auto">
          <a:xfrm>
            <a:off x="5791200" y="4724400"/>
            <a:ext cx="77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75982910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B03AD-6413-4E09-ACA1-EC1BEBC0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99E0E-DA05-4DDB-AA85-435F67D44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72816"/>
            <a:ext cx="7886700" cy="362813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基于一个直观思想：</a:t>
            </a:r>
            <a:endParaRPr lang="en-US" altLang="zh-CN" sz="1800" dirty="0"/>
          </a:p>
          <a:p>
            <a:r>
              <a:rPr lang="zh-CN" altLang="en-US" sz="1800" dirty="0"/>
              <a:t>若</a:t>
            </a:r>
            <a:r>
              <a:rPr lang="en-US" altLang="zh-CN" sz="1800" dirty="0"/>
              <a:t>S</a:t>
            </a:r>
            <a:r>
              <a:rPr lang="zh-CN" altLang="en-US" sz="1800" dirty="0"/>
              <a:t>都不是频繁序列，则以</a:t>
            </a:r>
            <a:r>
              <a:rPr lang="en-US" altLang="zh-CN" sz="1800" dirty="0"/>
              <a:t>S</a:t>
            </a:r>
            <a:r>
              <a:rPr lang="zh-CN" altLang="en-US" sz="1800" dirty="0"/>
              <a:t>为前缀的子序列更不可能是频繁序列</a:t>
            </a:r>
            <a:endParaRPr lang="en-US" altLang="zh-CN" sz="1800" dirty="0"/>
          </a:p>
          <a:p>
            <a:r>
              <a:rPr lang="zh-CN" altLang="en-US" sz="1800" dirty="0"/>
              <a:t>与朴素算法比较：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与其他算法（</a:t>
            </a:r>
            <a:r>
              <a:rPr lang="en-US" altLang="zh-CN" sz="1800" dirty="0"/>
              <a:t>GSP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FreeSpan</a:t>
            </a:r>
            <a:r>
              <a:rPr lang="zh-CN" altLang="en-US" sz="1800" dirty="0"/>
              <a:t>）比较：</a:t>
            </a:r>
            <a:endParaRPr lang="en-US" altLang="zh-CN" sz="1800" dirty="0"/>
          </a:p>
          <a:p>
            <a:pPr lvl="1"/>
            <a:r>
              <a:rPr lang="zh-CN" altLang="en-US" sz="1400" dirty="0"/>
              <a:t>优势较大，主要在于投影数据集合收缩较快</a:t>
            </a:r>
            <a:endParaRPr lang="en-US" altLang="zh-CN" sz="1400" dirty="0"/>
          </a:p>
          <a:p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4E645A5-F019-4296-A733-EA55D2ADBF9B}"/>
              </a:ext>
            </a:extLst>
          </p:cNvPr>
          <p:cNvGraphicFramePr>
            <a:graphicFrameLocks noGrp="1"/>
          </p:cNvGraphicFramePr>
          <p:nvPr/>
        </p:nvGraphicFramePr>
        <p:xfrm>
          <a:off x="708286" y="2905082"/>
          <a:ext cx="7727429" cy="145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129">
                  <a:extLst>
                    <a:ext uri="{9D8B030D-6E8A-4147-A177-3AD203B41FA5}">
                      <a16:colId xmlns:a16="http://schemas.microsoft.com/office/drawing/2014/main" val="1347320105"/>
                    </a:ext>
                  </a:extLst>
                </a:gridCol>
                <a:gridCol w="3411847">
                  <a:extLst>
                    <a:ext uri="{9D8B030D-6E8A-4147-A177-3AD203B41FA5}">
                      <a16:colId xmlns:a16="http://schemas.microsoft.com/office/drawing/2014/main" val="2283601513"/>
                    </a:ext>
                  </a:extLst>
                </a:gridCol>
                <a:gridCol w="3188453">
                  <a:extLst>
                    <a:ext uri="{9D8B030D-6E8A-4147-A177-3AD203B41FA5}">
                      <a16:colId xmlns:a16="http://schemas.microsoft.com/office/drawing/2014/main" val="185613685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/>
                        <a:t>PrefixSpan</a:t>
                      </a:r>
                      <a:endParaRPr lang="zh-CN" altLang="en-US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朴素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5614074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枚举子序列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长度增加，子序列数量急剧增长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更难成为频繁序列，</a:t>
                      </a:r>
                      <a:r>
                        <a:rPr lang="zh-CN" altLang="en-US" sz="1200" b="1" dirty="0"/>
                        <a:t>大量子序列被筛去</a:t>
                      </a:r>
                      <a:endParaRPr lang="en-US" altLang="zh-CN" sz="1200" b="1" dirty="0"/>
                    </a:p>
                    <a:p>
                      <a:r>
                        <a:rPr lang="zh-CN" altLang="en-US" sz="1200" dirty="0"/>
                        <a:t>开销保持稳定较小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长度增加，子序列数量急剧增长</a:t>
                      </a:r>
                      <a:endParaRPr lang="en-US" altLang="zh-CN" sz="1200" dirty="0"/>
                    </a:p>
                    <a:p>
                      <a:r>
                        <a:rPr lang="zh-CN" altLang="en-US" sz="1200" b="1" dirty="0"/>
                        <a:t>没有筛去无用子序列</a:t>
                      </a:r>
                      <a:r>
                        <a:rPr lang="zh-CN" altLang="en-US" sz="1200" dirty="0"/>
                        <a:t>（剪枝）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开销极大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09050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检验频繁序列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只在每条序列数据的投影里匹配</a:t>
                      </a:r>
                      <a:r>
                        <a:rPr lang="zh-CN" altLang="en-US" sz="1200" dirty="0"/>
                        <a:t>，开销不断缩小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在每条完整的序列数据里匹配</a:t>
                      </a:r>
                      <a:r>
                        <a:rPr lang="zh-CN" altLang="en-US" sz="1200" dirty="0"/>
                        <a:t>，开销大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269179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总结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时空开销小，算法结束快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时空开销大，运行时间长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197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461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8912F-60CF-4928-B51F-64081423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60149-2128-44B6-8586-45CC14864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算法的时间复杂度并没有减小</a:t>
            </a:r>
            <a:endParaRPr lang="en-US" altLang="zh-CN" dirty="0"/>
          </a:p>
          <a:p>
            <a:r>
              <a:rPr lang="zh-CN" altLang="en-US" dirty="0"/>
              <a:t>只是因为筛去无用子序列从而在实际应用中表现较好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极端情形：</a:t>
            </a:r>
            <a:endParaRPr lang="en-US" altLang="zh-CN" dirty="0"/>
          </a:p>
          <a:p>
            <a:pPr lvl="1"/>
            <a:r>
              <a:rPr lang="zh-CN" altLang="en-US" dirty="0"/>
              <a:t>每条序列数据都只有微小差别</a:t>
            </a:r>
            <a:endParaRPr lang="en-US" altLang="zh-CN" dirty="0"/>
          </a:p>
          <a:p>
            <a:pPr lvl="1"/>
            <a:r>
              <a:rPr lang="zh-CN" altLang="en-US" dirty="0"/>
              <a:t>现实中很难出现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74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B8E02-F860-4BD1-A6A9-B5D9E339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PrefixSpan</a:t>
            </a:r>
            <a:r>
              <a:rPr lang="zh-CN" altLang="en-US" dirty="0"/>
              <a:t>算法 </a:t>
            </a:r>
            <a:r>
              <a:rPr lang="en-US" altLang="zh-CN" dirty="0"/>
              <a:t>– </a:t>
            </a:r>
            <a:r>
              <a:rPr lang="zh-CN" altLang="en-US" dirty="0"/>
              <a:t>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7BD6C1-0301-450B-9ABE-66E2D5D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PrefixSpan</a:t>
            </a:r>
            <a:r>
              <a:rPr lang="zh-CN" altLang="en-US" sz="2000" dirty="0"/>
              <a:t>具有很好的可并行性，例如：以</a:t>
            </a:r>
            <a:r>
              <a:rPr lang="en-US" altLang="zh-CN" sz="2000" dirty="0"/>
              <a:t>&lt;a&gt;</a:t>
            </a:r>
            <a:r>
              <a:rPr lang="zh-CN" altLang="en-US" sz="2000" dirty="0"/>
              <a:t>和</a:t>
            </a:r>
            <a:r>
              <a:rPr lang="en-US" altLang="zh-CN" sz="2000" dirty="0"/>
              <a:t>&lt;d&gt;</a:t>
            </a:r>
            <a:r>
              <a:rPr lang="zh-CN" altLang="en-US" sz="2000" dirty="0"/>
              <a:t>为前缀的子序列是不同（独立）的，因此，可以并行搜索以其为前缀的频繁序列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在分布式大数据平台中能够很好地提升性能，例如：</a:t>
            </a:r>
            <a:r>
              <a:rPr lang="en-US" altLang="zh-CN" sz="2000"/>
              <a:t>Spark</a:t>
            </a:r>
            <a:r>
              <a:rPr lang="zh-CN" altLang="en-US" sz="2000"/>
              <a:t>的</a:t>
            </a:r>
            <a:r>
              <a:rPr lang="en-US" altLang="zh-CN" sz="2000" dirty="0" err="1"/>
              <a:t>Mllib</a:t>
            </a: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1326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669925"/>
          </a:xfrm>
        </p:spPr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So far, we covered</a:t>
            </a:r>
          </a:p>
        </p:txBody>
      </p:sp>
      <p:graphicFrame>
        <p:nvGraphicFramePr>
          <p:cNvPr id="672771" name="Group 3"/>
          <p:cNvGraphicFramePr>
            <a:graphicFrameLocks noGrp="1"/>
          </p:cNvGraphicFramePr>
          <p:nvPr/>
        </p:nvGraphicFramePr>
        <p:xfrm>
          <a:off x="611188" y="1628775"/>
          <a:ext cx="8077200" cy="4710184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3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Read-based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Write-based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Point-based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Association Mining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VIPER[SHSB00]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FPGrowth [HaPe00]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Sub-Graph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Mining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AGM[PKDD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00]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FSG[ICDM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01]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Mofa[ICDM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02]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gSpan[ICDM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02]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6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Sequential Pattern Discovery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GSP[AgSr96]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PrefixSpan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[PHPC01]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35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Iceberg Cube</a:t>
                      </a: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BUC[BeRa99], H-cubing [HPDW01]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043" name="Line 35"/>
          <p:cNvSpPr>
            <a:spLocks noChangeShapeType="1"/>
          </p:cNvSpPr>
          <p:nvPr/>
        </p:nvSpPr>
        <p:spPr bwMode="auto">
          <a:xfrm flipV="1">
            <a:off x="2700338" y="2492375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 flipV="1">
            <a:off x="2627313" y="2420938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V="1">
            <a:off x="4745038" y="2492375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 flipV="1">
            <a:off x="4672013" y="2420938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V="1">
            <a:off x="2873375" y="4032250"/>
            <a:ext cx="1871663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 flipV="1">
            <a:off x="2800350" y="3960812"/>
            <a:ext cx="1873250" cy="5762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39"/>
          <p:cNvSpPr>
            <a:spLocks noChangeShapeType="1"/>
          </p:cNvSpPr>
          <p:nvPr/>
        </p:nvSpPr>
        <p:spPr bwMode="auto">
          <a:xfrm flipV="1">
            <a:off x="5062537" y="4090171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40"/>
          <p:cNvSpPr>
            <a:spLocks noChangeShapeType="1"/>
          </p:cNvSpPr>
          <p:nvPr/>
        </p:nvSpPr>
        <p:spPr bwMode="auto">
          <a:xfrm flipH="1" flipV="1">
            <a:off x="4989512" y="4018734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9">
            <a:extLst>
              <a:ext uri="{FF2B5EF4-FFF2-40B4-BE49-F238E27FC236}">
                <a16:creationId xmlns:a16="http://schemas.microsoft.com/office/drawing/2014/main" id="{02200666-2D0C-E44C-BAE1-F28D39522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3212207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40">
            <a:extLst>
              <a:ext uri="{FF2B5EF4-FFF2-40B4-BE49-F238E27FC236}">
                <a16:creationId xmlns:a16="http://schemas.microsoft.com/office/drawing/2014/main" id="{0F1111D5-0306-FD42-B5A2-7CFF5C89AB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27313" y="3140770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38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Search Space in gSpan</a:t>
            </a:r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233988" y="19050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3786188" y="25146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233988" y="25146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7291388" y="25146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5995988" y="2286000"/>
            <a:ext cx="50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>
            <a:off x="4014788" y="20574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5386388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462588" y="2133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5538788" y="2057400"/>
            <a:ext cx="18288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2719388" y="3352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3481388" y="3352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005388" y="3352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3938588" y="3138488"/>
            <a:ext cx="50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5538788" y="3352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6148388" y="3138488"/>
            <a:ext cx="50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30" name="Line 18"/>
          <p:cNvSpPr>
            <a:spLocks noChangeShapeType="1"/>
          </p:cNvSpPr>
          <p:nvPr/>
        </p:nvSpPr>
        <p:spPr bwMode="auto">
          <a:xfrm flipH="1">
            <a:off x="2947988" y="2743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 flipH="1">
            <a:off x="3557588" y="2743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>
            <a:off x="3938588" y="2743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3" name="Line 21"/>
          <p:cNvSpPr>
            <a:spLocks noChangeShapeType="1"/>
          </p:cNvSpPr>
          <p:nvPr/>
        </p:nvSpPr>
        <p:spPr bwMode="auto">
          <a:xfrm flipH="1">
            <a:off x="5157788" y="2743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Line 22"/>
          <p:cNvSpPr>
            <a:spLocks noChangeShapeType="1"/>
          </p:cNvSpPr>
          <p:nvPr/>
        </p:nvSpPr>
        <p:spPr bwMode="auto">
          <a:xfrm>
            <a:off x="5386388" y="2743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23"/>
          <p:cNvSpPr>
            <a:spLocks noChangeShapeType="1"/>
          </p:cNvSpPr>
          <p:nvPr/>
        </p:nvSpPr>
        <p:spPr bwMode="auto">
          <a:xfrm>
            <a:off x="5462588" y="27432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2109788" y="2262188"/>
            <a:ext cx="111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1-edge</a:t>
            </a:r>
            <a:endParaRPr lang="en-US" altLang="zh-CN" sz="28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1347788" y="3100388"/>
            <a:ext cx="111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2-edge</a:t>
            </a:r>
            <a:endParaRPr lang="en-US" altLang="zh-CN" sz="28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2033588" y="4114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2795588" y="41148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40" name="Text Box 28"/>
          <p:cNvSpPr txBox="1">
            <a:spLocks noChangeArrowheads="1"/>
          </p:cNvSpPr>
          <p:nvPr/>
        </p:nvSpPr>
        <p:spPr bwMode="auto">
          <a:xfrm>
            <a:off x="3252788" y="3900488"/>
            <a:ext cx="50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41" name="Line 29"/>
          <p:cNvSpPr>
            <a:spLocks noChangeShapeType="1"/>
          </p:cNvSpPr>
          <p:nvPr/>
        </p:nvSpPr>
        <p:spPr bwMode="auto">
          <a:xfrm flipH="1">
            <a:off x="2262188" y="3581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2" name="Line 30"/>
          <p:cNvSpPr>
            <a:spLocks noChangeShapeType="1"/>
          </p:cNvSpPr>
          <p:nvPr/>
        </p:nvSpPr>
        <p:spPr bwMode="auto">
          <a:xfrm>
            <a:off x="2871788" y="35814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3" name="Line 31"/>
          <p:cNvSpPr>
            <a:spLocks noChangeShapeType="1"/>
          </p:cNvSpPr>
          <p:nvPr/>
        </p:nvSpPr>
        <p:spPr bwMode="auto">
          <a:xfrm>
            <a:off x="2947988" y="35814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4" name="Text Box 32"/>
          <p:cNvSpPr txBox="1">
            <a:spLocks noChangeArrowheads="1"/>
          </p:cNvSpPr>
          <p:nvPr/>
        </p:nvSpPr>
        <p:spPr bwMode="auto">
          <a:xfrm>
            <a:off x="990600" y="3962400"/>
            <a:ext cx="1119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3-edge</a:t>
            </a:r>
            <a:endParaRPr lang="en-US" altLang="zh-CN" sz="28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4573588" y="40386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335588" y="40386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47" name="Text Box 35"/>
          <p:cNvSpPr txBox="1">
            <a:spLocks noChangeArrowheads="1"/>
          </p:cNvSpPr>
          <p:nvPr/>
        </p:nvSpPr>
        <p:spPr bwMode="auto">
          <a:xfrm>
            <a:off x="5792788" y="3824288"/>
            <a:ext cx="50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4700588" y="35814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>
            <a:off x="5157788" y="3581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1296988" y="49530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2058988" y="4953000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52" name="Text Box 40"/>
          <p:cNvSpPr txBox="1">
            <a:spLocks noChangeArrowheads="1"/>
          </p:cNvSpPr>
          <p:nvPr/>
        </p:nvSpPr>
        <p:spPr bwMode="auto">
          <a:xfrm>
            <a:off x="2516188" y="4738688"/>
            <a:ext cx="50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1500188" y="4343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>
            <a:off x="2185988" y="434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2262188" y="43434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1220788" y="5257800"/>
            <a:ext cx="50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4116388" y="4938713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4878388" y="4938713"/>
            <a:ext cx="3048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59" name="Text Box 47"/>
          <p:cNvSpPr txBox="1">
            <a:spLocks noChangeArrowheads="1"/>
          </p:cNvSpPr>
          <p:nvPr/>
        </p:nvSpPr>
        <p:spPr bwMode="auto">
          <a:xfrm>
            <a:off x="5335588" y="4724400"/>
            <a:ext cx="50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 flipH="1">
            <a:off x="4319588" y="42672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>
            <a:off x="4700588" y="42672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>
            <a:off x="4776788" y="42672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63" name="Text Box 51"/>
          <p:cNvSpPr txBox="1">
            <a:spLocks noChangeArrowheads="1"/>
          </p:cNvSpPr>
          <p:nvPr/>
        </p:nvSpPr>
        <p:spPr bwMode="auto">
          <a:xfrm>
            <a:off x="4659313" y="3124200"/>
            <a:ext cx="422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G</a:t>
            </a:r>
            <a:endParaRPr lang="en-US" altLang="zh-CN" sz="20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8964" name="Text Box 52"/>
          <p:cNvSpPr txBox="1">
            <a:spLocks noChangeArrowheads="1"/>
          </p:cNvSpPr>
          <p:nvPr/>
        </p:nvSpPr>
        <p:spPr bwMode="auto">
          <a:xfrm>
            <a:off x="4014788" y="3886200"/>
            <a:ext cx="58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8965" name="Text Box 53"/>
          <p:cNvSpPr txBox="1">
            <a:spLocks noChangeArrowheads="1"/>
          </p:cNvSpPr>
          <p:nvPr/>
        </p:nvSpPr>
        <p:spPr bwMode="auto">
          <a:xfrm>
            <a:off x="6350000" y="3886200"/>
            <a:ext cx="58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800">
                <a:latin typeface="Tahoma" panose="020B060403050404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2000" b="1">
                <a:latin typeface="Tahoma" panose="020B0604030504040204" pitchFamily="34" charset="0"/>
                <a:ea typeface="宋体" panose="02010600030101010101" pitchFamily="2" charset="-122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455301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>
            <a:extLst>
              <a:ext uri="{FF2B5EF4-FFF2-40B4-BE49-F238E27FC236}">
                <a16:creationId xmlns:a16="http://schemas.microsoft.com/office/drawing/2014/main" id="{0968F581-1A5D-0349-AA7D-8B7BADDD8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669925"/>
          </a:xfrm>
        </p:spPr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So far, we covered</a:t>
            </a:r>
          </a:p>
        </p:txBody>
      </p:sp>
      <p:graphicFrame>
        <p:nvGraphicFramePr>
          <p:cNvPr id="618499" name="Group 3">
            <a:extLst>
              <a:ext uri="{FF2B5EF4-FFF2-40B4-BE49-F238E27FC236}">
                <a16:creationId xmlns:a16="http://schemas.microsoft.com/office/drawing/2014/main" id="{C56FED78-57CA-7241-91B7-496B93A37357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1628775"/>
          <a:ext cx="8077200" cy="4381501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47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Read-based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Write-based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Point-based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Association Mining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FPGrowth [HaPe00]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7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Sub-Graph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Mining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AGM[PKDD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00]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FSG[ICDM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01]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Mofa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[ICDM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ahoma"/>
                          <a:ea typeface="宋体" pitchFamily="2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02]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8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Sequential Pattern Discovery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GSP[AgSr96]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PrefixSpan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[PHPC01]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3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Iceberg Cube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Apriori[AgSr94]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7098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BUC[BeRa99], H-cubing [HPDW01]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7098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234" name="Line 35">
            <a:extLst>
              <a:ext uri="{FF2B5EF4-FFF2-40B4-BE49-F238E27FC236}">
                <a16:creationId xmlns:a16="http://schemas.microsoft.com/office/drawing/2014/main" id="{DFD59F53-A1E9-C849-9DF7-F90A2EB8A5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2492375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5" name="Line 36">
            <a:extLst>
              <a:ext uri="{FF2B5EF4-FFF2-40B4-BE49-F238E27FC236}">
                <a16:creationId xmlns:a16="http://schemas.microsoft.com/office/drawing/2014/main" id="{DEC8DBEE-2DAA-AD4F-BD32-A95D7F7E87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27313" y="2420938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6" name="Line 37">
            <a:extLst>
              <a:ext uri="{FF2B5EF4-FFF2-40B4-BE49-F238E27FC236}">
                <a16:creationId xmlns:a16="http://schemas.microsoft.com/office/drawing/2014/main" id="{F070535F-D4A9-9C42-8536-5ECC4AD4B1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9075" y="3168650"/>
            <a:ext cx="1871663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7" name="Line 38">
            <a:extLst>
              <a:ext uri="{FF2B5EF4-FFF2-40B4-BE49-F238E27FC236}">
                <a16:creationId xmlns:a16="http://schemas.microsoft.com/office/drawing/2014/main" id="{70BCA8B8-4C62-CD4E-80A7-D658F92158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86050" y="3097213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8" name="Line 37">
            <a:extLst>
              <a:ext uri="{FF2B5EF4-FFF2-40B4-BE49-F238E27FC236}">
                <a16:creationId xmlns:a16="http://schemas.microsoft.com/office/drawing/2014/main" id="{14F4252F-6A10-7440-8743-0E859B363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9075" y="3873500"/>
            <a:ext cx="1871663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9" name="Line 38">
            <a:extLst>
              <a:ext uri="{FF2B5EF4-FFF2-40B4-BE49-F238E27FC236}">
                <a16:creationId xmlns:a16="http://schemas.microsoft.com/office/drawing/2014/main" id="{D3B8F764-D220-2F4B-9AA3-F812A33BAA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86050" y="3802063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35">
            <a:extLst>
              <a:ext uri="{FF2B5EF4-FFF2-40B4-BE49-F238E27FC236}">
                <a16:creationId xmlns:a16="http://schemas.microsoft.com/office/drawing/2014/main" id="{51330734-3AF4-EA4D-A53C-9BAD77E6C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1840" y="2479154"/>
            <a:ext cx="1871662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36">
            <a:extLst>
              <a:ext uri="{FF2B5EF4-FFF2-40B4-BE49-F238E27FC236}">
                <a16:creationId xmlns:a16="http://schemas.microsoft.com/office/drawing/2014/main" id="{802C4867-B3FA-EC48-AF02-9FE55ED9E7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8815" y="2407717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7">
            <a:extLst>
              <a:ext uri="{FF2B5EF4-FFF2-40B4-BE49-F238E27FC236}">
                <a16:creationId xmlns:a16="http://schemas.microsoft.com/office/drawing/2014/main" id="{D5001E9D-D32B-A14B-910B-74D469830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60577" y="3860279"/>
            <a:ext cx="1871663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38">
            <a:extLst>
              <a:ext uri="{FF2B5EF4-FFF2-40B4-BE49-F238E27FC236}">
                <a16:creationId xmlns:a16="http://schemas.microsoft.com/office/drawing/2014/main" id="{7DC43746-6D0E-DC48-94D0-417B94F3A8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7552" y="3788842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7">
            <a:extLst>
              <a:ext uri="{FF2B5EF4-FFF2-40B4-BE49-F238E27FC236}">
                <a16:creationId xmlns:a16="http://schemas.microsoft.com/office/drawing/2014/main" id="{5836A621-A7D6-4547-9C8D-A60396806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9041" y="3140397"/>
            <a:ext cx="1871663" cy="504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E41FFCA3-BED2-CA46-A033-09FDED52F2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6016" y="3068960"/>
            <a:ext cx="1873250" cy="5762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80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《</a:t>
            </a:r>
            <a:r>
              <a:rPr lang="en-US" altLang="zh-CN" dirty="0"/>
              <a:t>PR-Miner: Automatically Extracting Implicit Programming Rules and Detecting Violations in Large Software Code </a:t>
            </a:r>
            <a:r>
              <a:rPr lang="zh-CN" altLang="zh-CN" dirty="0"/>
              <a:t>》</a:t>
            </a:r>
            <a:r>
              <a:rPr lang="zh-CN" altLang="en-US" dirty="0"/>
              <a:t>应用</a:t>
            </a:r>
            <a:r>
              <a:rPr lang="zh-CN" altLang="zh-CN" dirty="0"/>
              <a:t>正关联规则在大型软件代码</a:t>
            </a:r>
            <a:r>
              <a:rPr lang="zh-CN" altLang="en-US" dirty="0"/>
              <a:t>中</a:t>
            </a:r>
            <a:r>
              <a:rPr lang="zh-CN" altLang="zh-CN" dirty="0"/>
              <a:t>进行漏洞检测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《</a:t>
            </a:r>
            <a:r>
              <a:rPr lang="en-US" altLang="zh-CN" dirty="0"/>
              <a:t>NAR-Miner: Discovering Negative Association Rules from </a:t>
            </a:r>
            <a:r>
              <a:rPr lang="en-US" altLang="zh-CN" dirty="0" err="1"/>
              <a:t>Codefor</a:t>
            </a:r>
            <a:r>
              <a:rPr lang="en-US" altLang="zh-CN" dirty="0"/>
              <a:t> Bug Detection</a:t>
            </a:r>
            <a:r>
              <a:rPr lang="zh-CN" altLang="zh-CN" dirty="0"/>
              <a:t>》</a:t>
            </a:r>
            <a:r>
              <a:rPr lang="zh-CN" altLang="en-US" dirty="0"/>
              <a:t>应用</a:t>
            </a:r>
            <a:r>
              <a:rPr lang="zh-CN" altLang="zh-CN" dirty="0"/>
              <a:t>负关联规则在大型软件代码</a:t>
            </a:r>
            <a:r>
              <a:rPr lang="zh-CN" altLang="en-US" dirty="0"/>
              <a:t>中</a:t>
            </a:r>
            <a:r>
              <a:rPr lang="zh-CN" altLang="zh-CN" dirty="0"/>
              <a:t>进行漏洞检测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14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Vertical format for write-based FPM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280400" cy="4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600200"/>
            <a:ext cx="8583488" cy="4800600"/>
          </a:xfrm>
        </p:spPr>
        <p:txBody>
          <a:bodyPr/>
          <a:lstStyle/>
          <a:p>
            <a:r>
              <a:rPr lang="zh-CN" altLang="zh-CN" dirty="0"/>
              <a:t>程序遵循编程规则，如对于</a:t>
            </a:r>
            <a:r>
              <a:rPr lang="en-US" altLang="zh-CN" dirty="0"/>
              <a:t>lock</a:t>
            </a:r>
            <a:r>
              <a:rPr lang="zh-CN" altLang="zh-CN" dirty="0"/>
              <a:t>与</a:t>
            </a:r>
            <a:r>
              <a:rPr lang="en-US" altLang="zh-CN" dirty="0"/>
              <a:t>unlock</a:t>
            </a:r>
            <a:r>
              <a:rPr lang="zh-CN" altLang="zh-CN" dirty="0"/>
              <a:t>函数对，调用</a:t>
            </a:r>
            <a:r>
              <a:rPr lang="en-US" altLang="zh-CN" dirty="0"/>
              <a:t>lock</a:t>
            </a:r>
            <a:r>
              <a:rPr lang="zh-CN" altLang="zh-CN" dirty="0"/>
              <a:t>后需要调用</a:t>
            </a:r>
            <a:r>
              <a:rPr lang="en-US" altLang="zh-CN" dirty="0"/>
              <a:t>unlock</a:t>
            </a:r>
          </a:p>
          <a:p>
            <a:r>
              <a:rPr lang="zh-CN" altLang="zh-CN" dirty="0"/>
              <a:t>除了明显的编程规则外，在规模庞大的软件代码中还存在许多更复杂的隐式编程规则，规则涉及的程序元素（函数，变量，数据类型等）也更多</a:t>
            </a:r>
            <a:endParaRPr lang="en-US" altLang="zh-CN" dirty="0"/>
          </a:p>
          <a:p>
            <a:r>
              <a:rPr lang="zh-CN" altLang="zh-CN" dirty="0"/>
              <a:t>在源代码中，这些程序元素经常一起出现。当程序元素（函数）</a:t>
            </a:r>
            <a:r>
              <a:rPr lang="en-US" altLang="zh-CN" dirty="0"/>
              <a:t>A</a:t>
            </a:r>
            <a:r>
              <a:rPr lang="zh-CN" altLang="zh-CN" dirty="0"/>
              <a:t>出现时，元素</a:t>
            </a:r>
            <a:r>
              <a:rPr lang="en-US" altLang="zh-CN" dirty="0"/>
              <a:t>B</a:t>
            </a:r>
            <a:r>
              <a:rPr lang="zh-CN" altLang="zh-CN" dirty="0"/>
              <a:t>也应该出现。因此，如果一个函数违反了规则</a:t>
            </a:r>
            <a:r>
              <a:rPr lang="en-US" altLang="zh-CN" dirty="0"/>
              <a:t>(</a:t>
            </a:r>
            <a:r>
              <a:rPr lang="zh-CN" altLang="zh-CN" dirty="0"/>
              <a:t>即，包含一个</a:t>
            </a:r>
            <a:r>
              <a:rPr lang="en-US" altLang="zh-CN" dirty="0"/>
              <a:t>A</a:t>
            </a:r>
            <a:r>
              <a:rPr lang="zh-CN" altLang="zh-CN" dirty="0"/>
              <a:t>而不包含一个</a:t>
            </a:r>
            <a:r>
              <a:rPr lang="en-US" altLang="zh-CN" dirty="0"/>
              <a:t>B)</a:t>
            </a:r>
            <a:r>
              <a:rPr lang="zh-CN" altLang="zh-CN" dirty="0"/>
              <a:t>，那么就有可能出现潜在的</a:t>
            </a:r>
            <a:r>
              <a:rPr lang="en-US" altLang="zh-CN" dirty="0"/>
              <a:t>bug</a:t>
            </a:r>
          </a:p>
          <a:p>
            <a:r>
              <a:rPr lang="zh-CN" altLang="zh-CN" dirty="0"/>
              <a:t>这种关系表现为一种正相关的模式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07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而在实际的编程中，同时存在负相关规则：当</a:t>
            </a:r>
            <a:r>
              <a:rPr lang="en-US" altLang="zh-CN" dirty="0"/>
              <a:t>A</a:t>
            </a:r>
            <a:r>
              <a:rPr lang="zh-CN" altLang="zh-CN" dirty="0"/>
              <a:t>出现时，</a:t>
            </a:r>
            <a:r>
              <a:rPr lang="en-US" altLang="zh-CN" dirty="0"/>
              <a:t>B</a:t>
            </a:r>
            <a:r>
              <a:rPr lang="zh-CN" altLang="zh-CN" dirty="0"/>
              <a:t>不应该出现，反之亦然</a:t>
            </a:r>
            <a:endParaRPr lang="en-US" altLang="zh-CN" dirty="0"/>
          </a:p>
          <a:p>
            <a:r>
              <a:rPr lang="zh-CN" altLang="zh-CN" dirty="0"/>
              <a:t>一个负相关的规则反映了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之间相互压制或相互冲突的关系，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</a:t>
            </a:r>
            <a:r>
              <a:rPr lang="zh-CN" altLang="zh-CN" dirty="0"/>
              <a:t>很少同时出现，违反负规则也可能导致</a:t>
            </a:r>
            <a:r>
              <a:rPr lang="en-US" altLang="zh-CN" dirty="0"/>
              <a:t>bug</a:t>
            </a:r>
          </a:p>
          <a:p>
            <a:r>
              <a:rPr lang="zh-CN" altLang="zh-CN" dirty="0"/>
              <a:t>因此，就需要通过相应的方式自动地从大型系统源代码中提取正、负关联规则，并检测它们的违规</a:t>
            </a:r>
            <a:r>
              <a:rPr lang="zh-CN" altLang="en-US" dirty="0"/>
              <a:t>从而</a:t>
            </a:r>
            <a:r>
              <a:rPr lang="zh-CN" altLang="zh-CN" dirty="0"/>
              <a:t>发现</a:t>
            </a:r>
            <a:r>
              <a:rPr lang="en-US" altLang="zh-CN" dirty="0"/>
              <a:t>bug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584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使用正关联规则进行代码检测的流程图如下</a:t>
            </a:r>
            <a:r>
              <a:rPr lang="en-US" altLang="zh-CN" dirty="0"/>
              <a:t>: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619268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0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例如，</a:t>
            </a:r>
            <a:r>
              <a:rPr lang="zh-CN" altLang="en-US" dirty="0"/>
              <a:t>用频繁模式挖掘算法</a:t>
            </a:r>
            <a:r>
              <a:rPr lang="zh-CN" altLang="zh-CN" dirty="0"/>
              <a:t>可以找到</a:t>
            </a:r>
            <a:r>
              <a:rPr lang="en-US" altLang="zh-CN" dirty="0"/>
              <a:t>{spin lock </a:t>
            </a:r>
            <a:r>
              <a:rPr lang="en-US" altLang="zh-CN" dirty="0" err="1"/>
              <a:t>irqsave</a:t>
            </a:r>
            <a:r>
              <a:rPr lang="en-US" altLang="zh-CN" dirty="0"/>
              <a:t>, spin unlock </a:t>
            </a:r>
            <a:r>
              <a:rPr lang="en-US" altLang="zh-CN" dirty="0" err="1"/>
              <a:t>irqrestore</a:t>
            </a:r>
            <a:r>
              <a:rPr lang="en-US" altLang="zh-CN" dirty="0"/>
              <a:t>} </a:t>
            </a:r>
            <a:r>
              <a:rPr lang="zh-CN" altLang="zh-CN" dirty="0"/>
              <a:t>是一种</a:t>
            </a:r>
            <a:r>
              <a:rPr lang="zh-CN" altLang="en-US" dirty="0"/>
              <a:t>频繁</a:t>
            </a:r>
            <a:r>
              <a:rPr lang="zh-CN" altLang="zh-CN" dirty="0"/>
              <a:t>编程模式，它在</a:t>
            </a:r>
            <a:r>
              <a:rPr lang="en-US" altLang="zh-CN" dirty="0"/>
              <a:t>Linux</a:t>
            </a:r>
            <a:r>
              <a:rPr lang="zh-CN" altLang="zh-CN" dirty="0"/>
              <a:t>源代码中出现了</a:t>
            </a:r>
            <a:r>
              <a:rPr lang="en-US" altLang="zh-CN" dirty="0"/>
              <a:t>3600</a:t>
            </a:r>
            <a:r>
              <a:rPr lang="zh-CN" altLang="zh-CN" dirty="0"/>
              <a:t>多次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dirty="0"/>
              <a:t>将生成</a:t>
            </a:r>
            <a:r>
              <a:rPr lang="zh-CN" altLang="en-US" dirty="0"/>
              <a:t>频繁</a:t>
            </a:r>
            <a:r>
              <a:rPr lang="zh-CN" altLang="zh-CN" dirty="0"/>
              <a:t>编程模式的问题转换为频繁项集挖掘问题</a:t>
            </a:r>
            <a:r>
              <a:rPr lang="zh-CN" altLang="en-US" dirty="0"/>
              <a:t>，步骤如下：</a:t>
            </a:r>
          </a:p>
        </p:txBody>
      </p:sp>
    </p:spTree>
    <p:extLst>
      <p:ext uri="{BB962C8B-B14F-4D97-AF65-F5344CB8AC3E}">
        <p14:creationId xmlns:p14="http://schemas.microsoft.com/office/powerpoint/2010/main" val="3663764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zh-CN" dirty="0"/>
              <a:t>、使用</a:t>
            </a:r>
            <a:r>
              <a:rPr lang="en-US" altLang="zh-CN" dirty="0"/>
              <a:t>GCC</a:t>
            </a:r>
            <a:r>
              <a:rPr lang="zh-CN" altLang="zh-CN" dirty="0"/>
              <a:t>编译程序，获取程序中间表示形式 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zh-CN" dirty="0"/>
              <a:t>、以函数</a:t>
            </a:r>
            <a:r>
              <a:rPr lang="en-US" altLang="zh-CN" dirty="0"/>
              <a:t>(</a:t>
            </a:r>
            <a:r>
              <a:rPr lang="zh-CN" altLang="zh-CN" dirty="0"/>
              <a:t>将函数而不是基本块转换为</a:t>
            </a:r>
            <a:r>
              <a:rPr lang="en-US" altLang="zh-CN" dirty="0" err="1"/>
              <a:t>itemset</a:t>
            </a:r>
            <a:r>
              <a:rPr lang="zh-CN" altLang="zh-CN" dirty="0"/>
              <a:t>的原因是，大多数编程规则通常发生在函数的范围内</a:t>
            </a:r>
            <a:r>
              <a:rPr lang="en-US" altLang="zh-CN" dirty="0"/>
              <a:t>)</a:t>
            </a:r>
            <a:r>
              <a:rPr lang="zh-CN" altLang="zh-CN" dirty="0"/>
              <a:t>为单位，对程序元素（包括标识符名称、数据类型名称、关键字、操作符、控制结构等。）进行</a:t>
            </a:r>
            <a:r>
              <a:rPr lang="en-US" altLang="zh-CN" dirty="0"/>
              <a:t>hash</a:t>
            </a:r>
            <a:r>
              <a:rPr lang="zh-CN" altLang="zh-CN" dirty="0"/>
              <a:t>操作，将每一个函数映射成为一个包含程序元素</a:t>
            </a:r>
            <a:r>
              <a:rPr lang="en-US" altLang="zh-CN" dirty="0"/>
              <a:t>hash</a:t>
            </a:r>
            <a:r>
              <a:rPr lang="zh-CN" altLang="zh-CN" dirty="0"/>
              <a:t>值的项集 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zh-CN" dirty="0"/>
              <a:t>、对得到的项集数据库进行频繁项集挖掘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1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6943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13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关联规则应用案例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仅提取</a:t>
            </a:r>
            <a:r>
              <a:rPr lang="zh-CN" altLang="en-US" dirty="0"/>
              <a:t>频繁</a:t>
            </a:r>
            <a:r>
              <a:rPr lang="zh-CN" altLang="zh-CN" dirty="0"/>
              <a:t>编程模式是不够的，模式可能会导致许多不同的规则。因此，还需要根据条件概率</a:t>
            </a:r>
            <a:r>
              <a:rPr lang="zh-CN" altLang="en-US" dirty="0"/>
              <a:t>（置信度）由频繁</a:t>
            </a:r>
            <a:r>
              <a:rPr lang="zh-CN" altLang="zh-CN" dirty="0"/>
              <a:t>模式生成</a:t>
            </a:r>
            <a:r>
              <a:rPr lang="zh-CN" altLang="en-US" dirty="0"/>
              <a:t>关联</a:t>
            </a:r>
            <a:r>
              <a:rPr lang="zh-CN" altLang="zh-CN" dirty="0"/>
              <a:t>规则。</a:t>
            </a:r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73016"/>
            <a:ext cx="756084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8590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55D79-1FFC-D442-B5A2-3EF203F4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1D4D8-53A7-C24C-A122-9563818E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036496" cy="4800600"/>
          </a:xfrm>
        </p:spPr>
        <p:txBody>
          <a:bodyPr/>
          <a:lstStyle/>
          <a:p>
            <a:r>
              <a:rPr lang="zh-CN" altLang="en-US" sz="2400" b="0" dirty="0"/>
              <a:t>工业界里面经常需要做一些实时大规模的数据分析，比如传感器网络的</a:t>
            </a:r>
            <a:r>
              <a:rPr lang="en" altLang="zh-CN" sz="2400" b="0" dirty="0"/>
              <a:t>Anomaly Detection</a:t>
            </a:r>
            <a:r>
              <a:rPr lang="zh-CN" altLang="en-US" sz="2400" b="0" dirty="0"/>
              <a:t>及对应的</a:t>
            </a:r>
            <a:r>
              <a:rPr lang="en" altLang="zh-CN" sz="2400" b="0" dirty="0"/>
              <a:t>root cause</a:t>
            </a:r>
            <a:r>
              <a:rPr lang="zh-CN" altLang="en" sz="2400" b="0" dirty="0"/>
              <a:t>，</a:t>
            </a:r>
            <a:r>
              <a:rPr lang="zh-CN" altLang="en-US" sz="2400" b="0" dirty="0"/>
              <a:t>或者找有特定行为模式的用户群体的共性做特征抽取，或是在大规模</a:t>
            </a:r>
            <a:r>
              <a:rPr lang="en" altLang="zh-CN" sz="2400" b="0" dirty="0"/>
              <a:t>data stream</a:t>
            </a:r>
            <a:r>
              <a:rPr lang="zh-CN" altLang="en-US" sz="2400" b="0" dirty="0"/>
              <a:t>中发现新的</a:t>
            </a:r>
            <a:r>
              <a:rPr lang="en" altLang="zh-CN" sz="2400" b="0" dirty="0"/>
              <a:t>trend</a:t>
            </a:r>
            <a:r>
              <a:rPr lang="zh-CN" altLang="en" sz="2400" b="0" dirty="0"/>
              <a:t>，</a:t>
            </a:r>
            <a:r>
              <a:rPr lang="zh-CN" altLang="en-US" sz="2400" b="0" dirty="0"/>
              <a:t>等等</a:t>
            </a:r>
            <a:endParaRPr lang="en-US" altLang="zh-CN" sz="2400" b="0" dirty="0"/>
          </a:p>
          <a:p>
            <a:endParaRPr lang="en-US" altLang="zh-CN" sz="2400" b="0" dirty="0"/>
          </a:p>
          <a:p>
            <a:r>
              <a:rPr lang="en-US" altLang="zh-CN" sz="2400" b="0" dirty="0"/>
              <a:t>Stanford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DAWN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project</a:t>
            </a:r>
            <a:r>
              <a:rPr lang="zh-CN" altLang="en-US" sz="2400" b="0" dirty="0"/>
              <a:t>：</a:t>
            </a:r>
            <a:r>
              <a:rPr lang="en-US" altLang="zh-CN" sz="2400" b="0" dirty="0">
                <a:hlinkClick r:id="rId2"/>
              </a:rPr>
              <a:t>https://dawn.cs.stanford.edu/projects/</a:t>
            </a:r>
            <a:endParaRPr lang="en-US" altLang="zh-CN" sz="2400" b="0" dirty="0"/>
          </a:p>
          <a:p>
            <a:endParaRPr lang="en-US" altLang="zh-CN" sz="2400" b="0" dirty="0"/>
          </a:p>
          <a:p>
            <a:pPr algn="just"/>
            <a:r>
              <a:rPr lang="en" altLang="zh-CN" sz="2400" b="0" dirty="0" err="1"/>
              <a:t>MacroBase</a:t>
            </a:r>
            <a:r>
              <a:rPr lang="en" altLang="zh-CN" sz="2400" b="0" dirty="0"/>
              <a:t> </a:t>
            </a:r>
            <a:r>
              <a:rPr lang="zh-CN" altLang="en" sz="2400" b="0" dirty="0"/>
              <a:t>系统</a:t>
            </a:r>
            <a:r>
              <a:rPr lang="zh-CN" altLang="en-US" sz="2400" b="0" dirty="0"/>
              <a:t>：</a:t>
            </a:r>
            <a:r>
              <a:rPr lang="en" altLang="zh-CN" sz="2400" b="0" dirty="0"/>
              <a:t>is a new </a:t>
            </a:r>
            <a:r>
              <a:rPr lang="en" altLang="zh-CN" sz="2400" dirty="0"/>
              <a:t>analytic monitoring engine designed to prioritize human attention in large-scale datasets and data streams</a:t>
            </a:r>
            <a:r>
              <a:rPr lang="en" altLang="zh-CN" sz="2400" b="0" dirty="0"/>
              <a:t>. Unlike a traditional analytics engine, </a:t>
            </a:r>
            <a:r>
              <a:rPr lang="en" altLang="zh-CN" sz="2400" b="0" dirty="0" err="1"/>
              <a:t>MacroBase</a:t>
            </a:r>
            <a:r>
              <a:rPr lang="en" altLang="zh-CN" sz="2400" b="0" dirty="0"/>
              <a:t> is specialized for one task: </a:t>
            </a:r>
            <a:r>
              <a:rPr lang="en" altLang="zh-CN" sz="2400" b="0" dirty="0">
                <a:highlight>
                  <a:srgbClr val="FFFF00"/>
                </a:highlight>
              </a:rPr>
              <a:t>finding and explaining unusual or interesting trends</a:t>
            </a:r>
            <a:r>
              <a:rPr lang="en" altLang="zh-CN" sz="2400" b="0" dirty="0"/>
              <a:t> in data.</a:t>
            </a:r>
            <a:endParaRPr lang="zh-CN" altLang="en-US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606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5AE36-7538-794D-BA02-5BDF0C6D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7FEB4-A2BE-4244-A0A4-A9067DA4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Demonstration: </a:t>
            </a:r>
            <a:r>
              <a:rPr lang="en-US" altLang="zh-CN" dirty="0" err="1"/>
              <a:t>MacroBase</a:t>
            </a:r>
            <a:r>
              <a:rPr lang="en-US" altLang="zh-CN" dirty="0"/>
              <a:t>, A Fast Data Analysis Engine</a:t>
            </a:r>
            <a:br>
              <a:rPr lang="en-US" altLang="zh-CN" dirty="0"/>
            </a:br>
            <a:r>
              <a:rPr lang="en-US" altLang="zh-CN" dirty="0"/>
              <a:t>{Peter </a:t>
            </a:r>
            <a:r>
              <a:rPr lang="en-US" altLang="zh-CN" dirty="0" err="1"/>
              <a:t>Bailis</a:t>
            </a:r>
            <a:r>
              <a:rPr lang="en-US" altLang="zh-CN" dirty="0"/>
              <a:t>, Edward Gan, and </a:t>
            </a:r>
            <a:r>
              <a:rPr lang="en-US" altLang="zh-CN" dirty="0" err="1"/>
              <a:t>Kexin</a:t>
            </a:r>
            <a:r>
              <a:rPr lang="en-US" altLang="zh-CN" dirty="0"/>
              <a:t> Rong, </a:t>
            </a:r>
            <a:r>
              <a:rPr lang="en-US" altLang="zh-CN" dirty="0" err="1"/>
              <a:t>Sahaana</a:t>
            </a:r>
            <a:r>
              <a:rPr lang="en-US" altLang="zh-CN" dirty="0"/>
              <a:t> Suri}</a:t>
            </a:r>
            <a:br>
              <a:rPr lang="en-US" altLang="zh-CN" dirty="0"/>
            </a:br>
            <a:r>
              <a:rPr lang="en-US" altLang="zh-CN" i="1" dirty="0"/>
              <a:t>SIGMOD</a:t>
            </a:r>
            <a:r>
              <a:rPr lang="en-US" altLang="zh-CN" dirty="0"/>
              <a:t> 2017 (Demo)</a:t>
            </a:r>
            <a:endParaRPr lang="zh-CN" altLang="zh-CN" dirty="0"/>
          </a:p>
          <a:p>
            <a:r>
              <a:rPr lang="en-US" altLang="zh-CN" u="sng" dirty="0">
                <a:hlinkClick r:id="rId2"/>
              </a:rPr>
              <a:t>MacroBase: Prioritizing Attention in Fast Data</a:t>
            </a:r>
            <a:br>
              <a:rPr lang="en-US" altLang="zh-CN" dirty="0"/>
            </a:br>
            <a:r>
              <a:rPr lang="en-US" altLang="zh-CN" dirty="0"/>
              <a:t>{Peter </a:t>
            </a:r>
            <a:r>
              <a:rPr lang="en-US" altLang="zh-CN" dirty="0" err="1"/>
              <a:t>Bailis</a:t>
            </a:r>
            <a:r>
              <a:rPr lang="en-US" altLang="zh-CN" dirty="0"/>
              <a:t>, Edward Gan, Samuel Madden, Deepak Narayanan, </a:t>
            </a:r>
            <a:r>
              <a:rPr lang="en-US" altLang="zh-CN" dirty="0" err="1"/>
              <a:t>Kexin</a:t>
            </a:r>
            <a:r>
              <a:rPr lang="en-US" altLang="zh-CN" dirty="0"/>
              <a:t> Rong, </a:t>
            </a:r>
            <a:r>
              <a:rPr lang="en-US" altLang="zh-CN" dirty="0" err="1"/>
              <a:t>Sahaana</a:t>
            </a:r>
            <a:r>
              <a:rPr lang="en-US" altLang="zh-CN" dirty="0"/>
              <a:t> Suri}</a:t>
            </a:r>
            <a:br>
              <a:rPr lang="en-US" altLang="zh-CN" dirty="0"/>
            </a:br>
            <a:r>
              <a:rPr lang="en-US" altLang="zh-CN" i="1" dirty="0"/>
              <a:t>SIGMOD</a:t>
            </a:r>
            <a:r>
              <a:rPr lang="en-US" altLang="zh-CN" dirty="0"/>
              <a:t> 2017 Awarded “Best of SIGMOD 2017”. [</a:t>
            </a:r>
            <a:r>
              <a:rPr lang="en-US" altLang="zh-CN" u="sng" dirty="0">
                <a:hlinkClick r:id="rId3"/>
              </a:rPr>
              <a:t>code</a:t>
            </a:r>
            <a:r>
              <a:rPr lang="en-US" altLang="zh-CN" dirty="0"/>
              <a:t>]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98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D9D6C-73CE-3949-AC73-7C57D2F2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D7FDA-BE3D-094B-BEDF-175A1051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dirty="0" err="1"/>
              <a:t>MacroBase</a:t>
            </a:r>
            <a:r>
              <a:rPr lang="en" altLang="zh-CN" b="0" dirty="0"/>
              <a:t> </a:t>
            </a:r>
            <a:r>
              <a:rPr lang="zh-CN" altLang="en-US" b="0" dirty="0"/>
              <a:t>是一个流数据系统，它的输入是一个</a:t>
            </a:r>
            <a:r>
              <a:rPr lang="en" altLang="zh-CN" b="0" dirty="0"/>
              <a:t>Point</a:t>
            </a:r>
            <a:r>
              <a:rPr lang="zh-CN" altLang="en-US" b="0" dirty="0"/>
              <a:t>的时间序列。每个</a:t>
            </a:r>
            <a:r>
              <a:rPr lang="en" altLang="zh-CN" b="0" dirty="0"/>
              <a:t>Point</a:t>
            </a:r>
            <a:r>
              <a:rPr lang="zh-CN" altLang="en-US" b="0" dirty="0"/>
              <a:t>有：</a:t>
            </a:r>
          </a:p>
          <a:p>
            <a:pPr lvl="1"/>
            <a:r>
              <a:rPr lang="en" altLang="zh-CN" b="0" dirty="0"/>
              <a:t>Array&lt;Metric&gt;: Metric</a:t>
            </a:r>
            <a:r>
              <a:rPr lang="zh-CN" altLang="en-US" b="0" dirty="0"/>
              <a:t>是用于检测这个</a:t>
            </a:r>
            <a:r>
              <a:rPr lang="en" altLang="zh-CN" b="0" dirty="0"/>
              <a:t>Point</a:t>
            </a:r>
            <a:r>
              <a:rPr lang="zh-CN" altLang="en-US" b="0" dirty="0"/>
              <a:t>是否异常的，例子包括</a:t>
            </a:r>
            <a:r>
              <a:rPr lang="en" altLang="zh-CN" b="0" dirty="0"/>
              <a:t>Latency</a:t>
            </a:r>
            <a:r>
              <a:rPr lang="zh-CN" altLang="en" b="0" dirty="0"/>
              <a:t>， </a:t>
            </a:r>
            <a:r>
              <a:rPr lang="en" altLang="zh-CN" b="0" dirty="0"/>
              <a:t>Error Rate</a:t>
            </a:r>
            <a:r>
              <a:rPr lang="zh-CN" altLang="en" b="0" dirty="0"/>
              <a:t>，</a:t>
            </a:r>
            <a:r>
              <a:rPr lang="zh-CN" altLang="en-US" b="0" dirty="0"/>
              <a:t>环境温度等等</a:t>
            </a:r>
          </a:p>
          <a:p>
            <a:pPr lvl="1"/>
            <a:r>
              <a:rPr lang="en" altLang="zh-CN" b="0" dirty="0"/>
              <a:t>Array&lt;Attribute&gt;: </a:t>
            </a:r>
            <a:r>
              <a:rPr lang="zh-CN" altLang="en-US" b="0" dirty="0"/>
              <a:t>用于描述产生这个</a:t>
            </a:r>
            <a:r>
              <a:rPr lang="en" altLang="zh-CN" b="0" dirty="0"/>
              <a:t>Point</a:t>
            </a:r>
            <a:r>
              <a:rPr lang="zh-CN" altLang="en-US" b="0" dirty="0"/>
              <a:t>的</a:t>
            </a:r>
            <a:r>
              <a:rPr lang="zh-CN" altLang="en" b="0" dirty="0"/>
              <a:t>对象</a:t>
            </a:r>
            <a:r>
              <a:rPr lang="zh-CN" altLang="en-US" b="0" dirty="0"/>
              <a:t>本身的属性，用于归因。例子包括：机器型号，服务器操作系统版本，传感器版本，数据中心所属的</a:t>
            </a:r>
            <a:r>
              <a:rPr lang="en" altLang="zh-CN" b="0" dirty="0"/>
              <a:t>Region</a:t>
            </a:r>
            <a:r>
              <a:rPr lang="zh-CN" altLang="en" b="0" dirty="0"/>
              <a:t>，</a:t>
            </a:r>
            <a:r>
              <a:rPr lang="zh-CN" altLang="en-US" b="0" dirty="0"/>
              <a:t>手机</a:t>
            </a:r>
            <a:r>
              <a:rPr lang="en" altLang="zh-CN" b="0" dirty="0"/>
              <a:t>App</a:t>
            </a:r>
            <a:r>
              <a:rPr lang="zh-CN" altLang="en-US" b="0" dirty="0"/>
              <a:t>的版本，等等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47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</p:spPr>
        <p:txBody>
          <a:bodyPr/>
          <a:lstStyle/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寻找频繁项集，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>
                <a:ea typeface="宋体" panose="02010600030101010101" pitchFamily="2" charset="-122"/>
              </a:rPr>
              <a:t>VIPER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with bitmap compression of data in vertical format</a:t>
            </a:r>
          </a:p>
          <a:p>
            <a:pPr lvl="2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FP-Growth</a:t>
            </a:r>
            <a:r>
              <a:rPr lang="zh-CN" altLang="en-US" dirty="0">
                <a:solidFill>
                  <a:schemeClr val="folHlink"/>
                </a:solidFill>
                <a:ea typeface="宋体" panose="02010600030101010101" pitchFamily="2" charset="-122"/>
              </a:rPr>
              <a:t>算法</a:t>
            </a:r>
          </a:p>
          <a:p>
            <a:pPr lvl="3"/>
            <a:r>
              <a:rPr lang="en-US" altLang="zh-CN" dirty="0">
                <a:ea typeface="宋体" panose="02010600030101010101" pitchFamily="2" charset="-122"/>
              </a:rPr>
              <a:t>Implement DFS using a tree structure in horizontal format</a:t>
            </a:r>
          </a:p>
          <a:p>
            <a:pPr lvl="2"/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寻找频繁序列，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Write-based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  <a:p>
            <a:pPr lvl="2"/>
            <a:r>
              <a:rPr lang="en-US" altLang="zh-CN" dirty="0" err="1">
                <a:ea typeface="宋体" panose="02010600030101010101" pitchFamily="2" charset="-122"/>
              </a:rPr>
              <a:t>PrefixSpan</a:t>
            </a:r>
            <a:endParaRPr lang="zh-CN" altLang="en-US" dirty="0">
              <a:ea typeface="宋体" panose="02010600030101010101" pitchFamily="2" charset="-122"/>
            </a:endParaRPr>
          </a:p>
          <a:p>
            <a:pPr lvl="3">
              <a:buFont typeface="Monotype Sorts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762000" y="0"/>
            <a:ext cx="80962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marL="0"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4400">
                <a:effectLst>
                  <a:outerShdw blurRad="38100" dist="38100" dir="2700000" algn="tl">
                    <a:srgbClr val="FFFFFF"/>
                  </a:outerShdw>
                </a:effectLst>
                <a:ea typeface="宋体" pitchFamily="2" charset="-122"/>
              </a:rPr>
              <a:t>本讲内容</a:t>
            </a:r>
            <a:endParaRPr lang="en-US" altLang="zh-CN" sz="4400">
              <a:effectLst>
                <a:outerShdw blurRad="38100" dist="38100" dir="2700000" algn="tl">
                  <a:srgbClr val="FFFFFF"/>
                </a:outerShdw>
              </a:effectLst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14C12-2028-5E43-9DAA-5D575206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7287C-F5E6-204E-BE41-A6D738BF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0" dirty="0" err="1"/>
              <a:t>MacroBase</a:t>
            </a:r>
            <a:r>
              <a:rPr lang="zh-CN" altLang="en" b="0" dirty="0"/>
              <a:t>系统</a:t>
            </a:r>
            <a:r>
              <a:rPr lang="zh-CN" altLang="en-US" b="0" dirty="0"/>
              <a:t>的输出是一个排序好的</a:t>
            </a:r>
            <a:r>
              <a:rPr lang="en" altLang="zh-CN" b="0" dirty="0"/>
              <a:t>Explanation</a:t>
            </a:r>
            <a:r>
              <a:rPr lang="zh-CN" altLang="en" b="0" dirty="0"/>
              <a:t>，</a:t>
            </a:r>
            <a:r>
              <a:rPr lang="zh-CN" altLang="en-US" b="0" dirty="0"/>
              <a:t>每个</a:t>
            </a:r>
            <a:r>
              <a:rPr lang="en" altLang="zh-CN" b="0" dirty="0"/>
              <a:t>Explanation</a:t>
            </a:r>
            <a:r>
              <a:rPr lang="zh-CN" altLang="en-US" b="0" dirty="0"/>
              <a:t>会解释某个</a:t>
            </a:r>
            <a:r>
              <a:rPr lang="en-US" altLang="zh-CN" b="0" dirty="0"/>
              <a:t>/</a:t>
            </a:r>
            <a:r>
              <a:rPr lang="zh-CN" altLang="en-US" b="0" dirty="0"/>
              <a:t>某些</a:t>
            </a:r>
            <a:r>
              <a:rPr lang="en" altLang="zh-CN" b="0" dirty="0"/>
              <a:t>Metric</a:t>
            </a:r>
            <a:r>
              <a:rPr lang="zh-CN" altLang="en-US" b="0" dirty="0"/>
              <a:t>的异常最有可能是由于哪些</a:t>
            </a:r>
            <a:r>
              <a:rPr lang="en" altLang="zh-CN" b="0" dirty="0"/>
              <a:t>Attribute</a:t>
            </a:r>
            <a:r>
              <a:rPr lang="zh-CN" altLang="en-US" b="0" dirty="0"/>
              <a:t>引起的。排序是根据这个</a:t>
            </a:r>
            <a:r>
              <a:rPr lang="en" altLang="zh-CN" b="0" dirty="0"/>
              <a:t>Explanation</a:t>
            </a:r>
            <a:r>
              <a:rPr lang="zh-CN" altLang="en-US" b="0" dirty="0"/>
              <a:t>的可能性大小进行的。终端用户看到的是，机器认为最可信的几个可能的解释，然后人再进行进一步</a:t>
            </a:r>
            <a:r>
              <a:rPr lang="en" altLang="zh-CN" b="0" dirty="0"/>
              <a:t>investigation</a:t>
            </a:r>
            <a:r>
              <a:rPr lang="zh-CN" altLang="en" b="0" dirty="0"/>
              <a:t>，</a:t>
            </a:r>
            <a:r>
              <a:rPr lang="zh-CN" altLang="en-US" b="0" dirty="0"/>
              <a:t>就能够非常快速地找到真正的原因了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990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D4629-952F-0841-8C9E-163EF2F2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85389-641D-3746-8BCE-9A2751C7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2" y="1600200"/>
            <a:ext cx="8382000" cy="4800600"/>
          </a:xfrm>
        </p:spPr>
        <p:txBody>
          <a:bodyPr/>
          <a:lstStyle/>
          <a:p>
            <a:r>
              <a:rPr lang="zh-CN" altLang="en-US" b="0" dirty="0"/>
              <a:t>系统运行流程：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" altLang="zh-CN" b="0" dirty="0"/>
              <a:t>Ingest: </a:t>
            </a:r>
            <a:r>
              <a:rPr lang="zh-CN" altLang="en" b="0" dirty="0"/>
              <a:t>数据</a:t>
            </a:r>
            <a:r>
              <a:rPr lang="zh-CN" altLang="en-US" b="0" dirty="0"/>
              <a:t>生成，产生最原始的</a:t>
            </a:r>
            <a:r>
              <a:rPr lang="en" altLang="zh-CN" b="0" dirty="0"/>
              <a:t>Point Time Series</a:t>
            </a:r>
          </a:p>
          <a:p>
            <a:r>
              <a:rPr lang="en" altLang="zh-CN" b="0" dirty="0"/>
              <a:t>Transformation: </a:t>
            </a:r>
            <a:r>
              <a:rPr lang="zh-CN" altLang="en" b="0" dirty="0"/>
              <a:t>数据</a:t>
            </a:r>
            <a:r>
              <a:rPr lang="zh-CN" altLang="en-US" b="0" dirty="0"/>
              <a:t>预处理，如</a:t>
            </a:r>
            <a:r>
              <a:rPr lang="zh-CN" altLang="en" b="0" dirty="0"/>
              <a:t>聚集（</a:t>
            </a:r>
            <a:r>
              <a:rPr lang="zh-CN" altLang="en-US" b="0" dirty="0"/>
              <a:t>将按秒采样转换为按小时采样）</a:t>
            </a:r>
            <a:endParaRPr lang="en-US" altLang="zh-CN" b="0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5F63A180-E88D-7C45-8FD9-24AF98BF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r="2322"/>
          <a:stretch/>
        </p:blipFill>
        <p:spPr bwMode="auto">
          <a:xfrm>
            <a:off x="251520" y="2132856"/>
            <a:ext cx="871296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47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D4629-952F-0841-8C9E-163EF2F2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85389-641D-3746-8BCE-9A2751C7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2" y="1600200"/>
            <a:ext cx="8382000" cy="4800600"/>
          </a:xfrm>
        </p:spPr>
        <p:txBody>
          <a:bodyPr/>
          <a:lstStyle/>
          <a:p>
            <a:r>
              <a:rPr lang="zh-CN" altLang="en-US" b="0" dirty="0"/>
              <a:t>系统运行流程：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" altLang="zh-CN" b="0" dirty="0"/>
              <a:t>Classify: </a:t>
            </a:r>
            <a:r>
              <a:rPr lang="zh-CN" altLang="en-US" b="0" dirty="0"/>
              <a:t>异常检测，确定哪些点异常。两种方法，做到了很好的易用性和扩展性的平衡：</a:t>
            </a:r>
          </a:p>
          <a:p>
            <a:pPr lvl="1"/>
            <a:r>
              <a:rPr lang="en" altLang="zh-CN" b="0" dirty="0"/>
              <a:t>Online unsupervised learning: </a:t>
            </a:r>
            <a:r>
              <a:rPr lang="en" altLang="zh-CN" b="0" dirty="0" err="1"/>
              <a:t>MacroBase</a:t>
            </a:r>
            <a:r>
              <a:rPr lang="zh-CN" altLang="en-US" b="0" dirty="0"/>
              <a:t>自己提供的算法，根据数据</a:t>
            </a:r>
            <a:r>
              <a:rPr lang="en" altLang="zh-CN" b="0" dirty="0"/>
              <a:t>distribution</a:t>
            </a:r>
            <a:r>
              <a:rPr lang="zh-CN" altLang="en-US" b="0" dirty="0"/>
              <a:t>来自动推断哪些</a:t>
            </a:r>
            <a:r>
              <a:rPr lang="en" altLang="zh-CN" b="0" dirty="0"/>
              <a:t>metric</a:t>
            </a:r>
            <a:r>
              <a:rPr lang="zh-CN" altLang="en-US" b="0" dirty="0"/>
              <a:t>属于</a:t>
            </a:r>
            <a:r>
              <a:rPr lang="en" altLang="zh-CN" b="0" dirty="0"/>
              <a:t>outlier</a:t>
            </a:r>
          </a:p>
          <a:p>
            <a:pPr lvl="1"/>
            <a:r>
              <a:rPr lang="en" altLang="zh-CN" b="0" dirty="0"/>
              <a:t>User-specified Classification: </a:t>
            </a:r>
            <a:r>
              <a:rPr lang="zh-CN" altLang="en-US" b="0" dirty="0"/>
              <a:t>用户自己写代码判断，在一些特定领域适用</a:t>
            </a:r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5F63A180-E88D-7C45-8FD9-24AF98BF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r="2322"/>
          <a:stretch/>
        </p:blipFill>
        <p:spPr bwMode="auto">
          <a:xfrm>
            <a:off x="251520" y="2132856"/>
            <a:ext cx="871296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00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D4629-952F-0841-8C9E-163EF2F2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85389-641D-3746-8BCE-9A2751C7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2" y="1600200"/>
            <a:ext cx="8382000" cy="4800600"/>
          </a:xfrm>
        </p:spPr>
        <p:txBody>
          <a:bodyPr/>
          <a:lstStyle/>
          <a:p>
            <a:r>
              <a:rPr lang="zh-CN" altLang="en-US" b="0" dirty="0"/>
              <a:t>系统运行流程：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" altLang="zh-CN" b="0" dirty="0"/>
              <a:t>Explain: </a:t>
            </a:r>
            <a:r>
              <a:rPr lang="zh-CN" altLang="en-US" b="0" dirty="0"/>
              <a:t>这步的输入就是一堆</a:t>
            </a:r>
            <a:r>
              <a:rPr lang="en-US" altLang="zh-CN" b="0" dirty="0"/>
              <a:t>(</a:t>
            </a:r>
            <a:r>
              <a:rPr lang="en" altLang="zh-CN" b="0" dirty="0"/>
              <a:t>Array&lt;Attribute&gt;, Label)</a:t>
            </a:r>
            <a:r>
              <a:rPr lang="zh-CN" altLang="en-US" b="0" dirty="0"/>
              <a:t>的</a:t>
            </a:r>
            <a:r>
              <a:rPr lang="en" altLang="zh-CN" b="0" dirty="0"/>
              <a:t>Pair</a:t>
            </a:r>
            <a:r>
              <a:rPr lang="zh-CN" altLang="en" b="0" dirty="0"/>
              <a:t>，</a:t>
            </a:r>
            <a:r>
              <a:rPr lang="zh-CN" altLang="en-US" b="0" dirty="0"/>
              <a:t>然后找出哪些</a:t>
            </a:r>
            <a:r>
              <a:rPr lang="en" altLang="zh-CN" b="0" dirty="0"/>
              <a:t>Attribute</a:t>
            </a:r>
            <a:r>
              <a:rPr lang="zh-CN" altLang="en-US" b="0" dirty="0"/>
              <a:t>最有可能跟 </a:t>
            </a:r>
            <a:r>
              <a:rPr lang="zh-CN" altLang="en" b="0" dirty="0"/>
              <a:t>异常标签</a:t>
            </a:r>
            <a:r>
              <a:rPr lang="zh-CN" altLang="en-US" b="0" dirty="0"/>
              <a:t>相关</a:t>
            </a:r>
            <a:endParaRPr lang="en-US" altLang="zh-CN" b="0" dirty="0"/>
          </a:p>
          <a:p>
            <a:r>
              <a:rPr lang="en" altLang="zh-CN" b="0" dirty="0"/>
              <a:t>Present</a:t>
            </a:r>
            <a:r>
              <a:rPr lang="zh-CN" altLang="en" b="0" dirty="0"/>
              <a:t>：</a:t>
            </a:r>
            <a:r>
              <a:rPr lang="en" altLang="zh-CN" b="0" dirty="0"/>
              <a:t>Output</a:t>
            </a:r>
            <a:r>
              <a:rPr lang="zh-CN" altLang="en-US" b="0" dirty="0"/>
              <a:t>到</a:t>
            </a:r>
            <a:r>
              <a:rPr lang="en" altLang="zh-CN" b="0" dirty="0"/>
              <a:t>UI</a:t>
            </a:r>
            <a:endParaRPr lang="zh-CN" altLang="en-US" b="0" dirty="0"/>
          </a:p>
          <a:p>
            <a:pPr marL="0" indent="0">
              <a:buNone/>
            </a:pP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5F63A180-E88D-7C45-8FD9-24AF98BF2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r="2322"/>
          <a:stretch/>
        </p:blipFill>
        <p:spPr bwMode="auto">
          <a:xfrm>
            <a:off x="251520" y="2132856"/>
            <a:ext cx="871296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09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31BC4-AFFF-C149-BB8A-E31B1B07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1350C-CD0A-2B4F-90B2-DDBF908C9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Explanation</a:t>
            </a:r>
            <a:r>
              <a:rPr lang="zh-CN" altLang="en-US" dirty="0"/>
              <a:t>，</a:t>
            </a:r>
            <a:r>
              <a:rPr lang="zh-CN" altLang="en-US" b="0" dirty="0"/>
              <a:t>目标是找出一定的</a:t>
            </a:r>
            <a:r>
              <a:rPr lang="en" altLang="zh-CN" b="0" dirty="0"/>
              <a:t>attribute combination</a:t>
            </a:r>
            <a:r>
              <a:rPr lang="zh-CN" altLang="en" b="0" dirty="0"/>
              <a:t>，</a:t>
            </a:r>
            <a:r>
              <a:rPr lang="zh-CN" altLang="en-US" b="0" dirty="0"/>
              <a:t>尽量使得</a:t>
            </a:r>
            <a:r>
              <a:rPr lang="en" altLang="zh-CN" b="0" dirty="0"/>
              <a:t>Risk Ratio</a:t>
            </a:r>
            <a:r>
              <a:rPr lang="zh-CN" altLang="en-US" b="0" dirty="0"/>
              <a:t>最大化：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72FEAC-D15B-C248-86D7-2CF364542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50001" r="37400" b="37399"/>
          <a:stretch/>
        </p:blipFill>
        <p:spPr>
          <a:xfrm>
            <a:off x="1270129" y="2852936"/>
            <a:ext cx="6603742" cy="14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3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40723-F37C-2347-8710-F8FD3F7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应用案例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D14C3-98B3-924E-A6AD-538DF616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556792"/>
            <a:ext cx="8763000" cy="4800600"/>
          </a:xfrm>
        </p:spPr>
        <p:txBody>
          <a:bodyPr/>
          <a:lstStyle/>
          <a:p>
            <a:r>
              <a:rPr lang="zh-CN" altLang="en-US" b="0" dirty="0"/>
              <a:t>对于每种组合搜索一边肯定是不现实的，时间复杂度太高。论文提出了如下优化的方法：</a:t>
            </a:r>
          </a:p>
          <a:p>
            <a:pPr lvl="1"/>
            <a:r>
              <a:rPr lang="en" altLang="zh-CN" b="0" dirty="0"/>
              <a:t>Exploit cardinality imbalance</a:t>
            </a:r>
            <a:r>
              <a:rPr lang="zh-CN" altLang="en" b="0" dirty="0"/>
              <a:t>：</a:t>
            </a:r>
            <a:r>
              <a:rPr lang="zh-CN" altLang="en-US" b="0" dirty="0"/>
              <a:t>先在</a:t>
            </a:r>
            <a:r>
              <a:rPr lang="en" altLang="zh-CN" b="0" dirty="0"/>
              <a:t>Outlier</a:t>
            </a:r>
            <a:r>
              <a:rPr lang="zh-CN" altLang="en" b="0" dirty="0"/>
              <a:t>（</a:t>
            </a:r>
            <a:r>
              <a:rPr lang="zh-CN" altLang="en-US" b="0" dirty="0"/>
              <a:t>比</a:t>
            </a:r>
            <a:r>
              <a:rPr lang="en" altLang="zh-CN" b="0" dirty="0"/>
              <a:t>inlier</a:t>
            </a:r>
            <a:r>
              <a:rPr lang="zh-CN" altLang="en-US" b="0" dirty="0"/>
              <a:t>少很多）里面找一些比较</a:t>
            </a:r>
            <a:r>
              <a:rPr lang="en" altLang="zh-CN" b="0" dirty="0"/>
              <a:t>promising</a:t>
            </a:r>
            <a:r>
              <a:rPr lang="zh-CN" altLang="en-US" b="0" dirty="0"/>
              <a:t>的组合（看它的</a:t>
            </a:r>
            <a:r>
              <a:rPr lang="en" altLang="zh-CN" b="0" dirty="0"/>
              <a:t>support</a:t>
            </a:r>
            <a:r>
              <a:rPr lang="zh-CN" altLang="en-US" b="0" dirty="0"/>
              <a:t>和频率有没有达到一定的阈值），然后再去</a:t>
            </a:r>
            <a:r>
              <a:rPr lang="en" altLang="zh-CN" b="0" dirty="0"/>
              <a:t>inlier</a:t>
            </a:r>
            <a:r>
              <a:rPr lang="zh-CN" altLang="en-US" b="0" dirty="0"/>
              <a:t>里面查一遍以计算</a:t>
            </a:r>
            <a:r>
              <a:rPr lang="en" altLang="zh-CN" b="0" dirty="0"/>
              <a:t>risk ratio</a:t>
            </a:r>
          </a:p>
          <a:p>
            <a:pPr lvl="1"/>
            <a:r>
              <a:rPr lang="en" altLang="zh-CN" b="0" dirty="0"/>
              <a:t>Individual item ratios are cheap</a:t>
            </a:r>
            <a:r>
              <a:rPr lang="zh-CN" altLang="en" b="0" dirty="0"/>
              <a:t>：</a:t>
            </a:r>
            <a:r>
              <a:rPr lang="zh-CN" altLang="en-US" b="0" dirty="0"/>
              <a:t>在对</a:t>
            </a:r>
            <a:r>
              <a:rPr lang="en" altLang="zh-CN" b="0" dirty="0"/>
              <a:t>attribute</a:t>
            </a:r>
            <a:r>
              <a:rPr lang="zh-CN" altLang="en-US" b="0" dirty="0"/>
              <a:t>进行组合之前，先对每个单个的</a:t>
            </a:r>
            <a:r>
              <a:rPr lang="en" altLang="zh-CN" b="0" dirty="0"/>
              <a:t>attribute</a:t>
            </a:r>
            <a:r>
              <a:rPr lang="zh-CN" altLang="en-US" b="0" dirty="0"/>
              <a:t>算</a:t>
            </a:r>
            <a:r>
              <a:rPr lang="en" altLang="zh-CN" b="0" dirty="0"/>
              <a:t>risk ratio</a:t>
            </a:r>
            <a:r>
              <a:rPr lang="zh-CN" altLang="en" b="0" dirty="0"/>
              <a:t>，</a:t>
            </a:r>
            <a:r>
              <a:rPr lang="zh-CN" altLang="en-US" b="0" dirty="0"/>
              <a:t>然后再用</a:t>
            </a:r>
            <a:r>
              <a:rPr lang="en" altLang="zh-CN" b="0" dirty="0"/>
              <a:t>risk ratio</a:t>
            </a:r>
            <a:r>
              <a:rPr lang="zh-CN" altLang="en-US" b="0" dirty="0"/>
              <a:t>比较高的那些单个</a:t>
            </a:r>
            <a:r>
              <a:rPr lang="en" altLang="zh-CN" b="0" dirty="0"/>
              <a:t>attribute</a:t>
            </a:r>
            <a:r>
              <a:rPr lang="zh-CN" altLang="en-US" b="0" dirty="0"/>
              <a:t>进行组合，这样得到的组合更有可能也是</a:t>
            </a:r>
            <a:r>
              <a:rPr lang="en" altLang="zh-CN" b="0" dirty="0"/>
              <a:t>risk ratio</a:t>
            </a:r>
            <a:r>
              <a:rPr lang="zh-CN" altLang="en-US" b="0" dirty="0"/>
              <a:t>高的</a:t>
            </a:r>
          </a:p>
          <a:p>
            <a:r>
              <a:rPr lang="en" altLang="zh-CN" b="0" dirty="0"/>
              <a:t>Frequent Pattern Mining</a:t>
            </a:r>
            <a:r>
              <a:rPr lang="zh-CN" altLang="en" b="0" dirty="0"/>
              <a:t>，</a:t>
            </a:r>
            <a:r>
              <a:rPr lang="zh-CN" altLang="en-US" b="0" dirty="0"/>
              <a:t>论文使用了</a:t>
            </a:r>
            <a:r>
              <a:rPr lang="en" altLang="zh-CN" b="0" dirty="0"/>
              <a:t>FP – Growth</a:t>
            </a:r>
            <a:r>
              <a:rPr lang="zh-CN" altLang="en" b="0" dirty="0"/>
              <a:t>方法</a:t>
            </a:r>
            <a:endParaRPr lang="en-US" altLang="zh-CN" b="0" dirty="0"/>
          </a:p>
          <a:p>
            <a:endParaRPr lang="en" altLang="zh-CN" b="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3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2"/>
          <p:cNvSpPr>
            <a:spLocks noChangeArrowheads="1"/>
          </p:cNvSpPr>
          <p:nvPr/>
        </p:nvSpPr>
        <p:spPr bwMode="auto">
          <a:xfrm>
            <a:off x="4799013" y="3181350"/>
            <a:ext cx="782637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</a:t>
            </a:r>
          </a:p>
        </p:txBody>
      </p:sp>
      <p:sp>
        <p:nvSpPr>
          <p:cNvPr id="9219" name="Oval 3"/>
          <p:cNvSpPr>
            <a:spLocks noChangeArrowheads="1"/>
          </p:cNvSpPr>
          <p:nvPr/>
        </p:nvSpPr>
        <p:spPr bwMode="auto">
          <a:xfrm>
            <a:off x="5637213" y="3181350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a,e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7353300" y="3181350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b,e</a:t>
            </a:r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6505575" y="3181350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3981450" y="3181350"/>
            <a:ext cx="760413" cy="6921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</a:t>
            </a:r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8226425" y="3176588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c,e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7216775" y="2033588"/>
            <a:ext cx="727075" cy="722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b,c,e</a:t>
            </a:r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5600700" y="2073275"/>
            <a:ext cx="747713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415088" y="2073275"/>
            <a:ext cx="749300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a,c,e</a:t>
            </a:r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4819650" y="2073275"/>
            <a:ext cx="727075" cy="72231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5124450" y="4243388"/>
            <a:ext cx="685800" cy="6111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5865813" y="4243388"/>
            <a:ext cx="684212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6607175" y="4243388"/>
            <a:ext cx="684213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7350125" y="4243388"/>
            <a:ext cx="682625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5962650" y="966788"/>
            <a:ext cx="838200" cy="838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a,b,c,e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6496050" y="5462588"/>
            <a:ext cx="598488" cy="533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611346" name="Rectangle 18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65113"/>
            <a:ext cx="8229600" cy="696912"/>
          </a:xfrm>
        </p:spPr>
        <p:txBody>
          <a:bodyPr/>
          <a:lstStyle/>
          <a:p>
            <a:pPr>
              <a:defRPr/>
            </a:pPr>
            <a:r>
              <a:rPr lang="en-US" altLang="zh-CN">
                <a:ea typeface="宋体" pitchFamily="2" charset="-122"/>
              </a:rPr>
              <a:t>FP-Growth</a:t>
            </a:r>
            <a:r>
              <a:rPr lang="zh-CN" altLang="en-US">
                <a:ea typeface="宋体" pitchFamily="2" charset="-122"/>
              </a:rPr>
              <a:t>算法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7105650" y="4929188"/>
            <a:ext cx="609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6877050" y="4852988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H="1" flipV="1">
            <a:off x="6267450" y="4852988"/>
            <a:ext cx="304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 flipV="1">
            <a:off x="5581650" y="4852988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 flipH="1" flipV="1">
            <a:off x="4591050" y="386238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H="1" flipV="1">
            <a:off x="5276850" y="3862388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V="1">
            <a:off x="5657850" y="3862388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 flipV="1">
            <a:off x="6267450" y="3862388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 flipH="1" flipV="1">
            <a:off x="4667250" y="3862388"/>
            <a:ext cx="1524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 flipV="1">
            <a:off x="6343650" y="3862388"/>
            <a:ext cx="1219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 flipH="1" flipV="1">
            <a:off x="5429250" y="3862388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 flipV="1">
            <a:off x="6953250" y="38623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 flipV="1">
            <a:off x="7181850" y="3862388"/>
            <a:ext cx="1219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 flipH="1" flipV="1">
            <a:off x="6191250" y="3862388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 flipV="1">
            <a:off x="7715250" y="38623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V="1">
            <a:off x="7867650" y="3862388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 flipV="1">
            <a:off x="4438650" y="2719388"/>
            <a:ext cx="5334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V="1">
            <a:off x="4438650" y="2795588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V="1">
            <a:off x="5124450" y="2795588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 flipV="1">
            <a:off x="5200650" y="2795588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 flipH="1" flipV="1">
            <a:off x="5962650" y="2795588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V="1">
            <a:off x="6038850" y="2795588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 flipV="1">
            <a:off x="5353050" y="2795588"/>
            <a:ext cx="1600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V="1">
            <a:off x="6953250" y="2719388"/>
            <a:ext cx="457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 flipH="1" flipV="1">
            <a:off x="6115050" y="2795588"/>
            <a:ext cx="1447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 flipV="1">
            <a:off x="7715250" y="2719388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 flipH="1" flipV="1">
            <a:off x="6953250" y="2795588"/>
            <a:ext cx="1371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 flipH="1" flipV="1">
            <a:off x="7867650" y="2719388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V="1">
            <a:off x="5353050" y="1652588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 flipV="1">
            <a:off x="6115050" y="1804988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5" name="Line 49"/>
          <p:cNvSpPr>
            <a:spLocks noChangeShapeType="1"/>
          </p:cNvSpPr>
          <p:nvPr/>
        </p:nvSpPr>
        <p:spPr bwMode="auto">
          <a:xfrm flipH="1" flipV="1">
            <a:off x="6648450" y="1728788"/>
            <a:ext cx="762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 flipH="1" flipV="1">
            <a:off x="6800850" y="1652588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67" name="Text Box 51"/>
          <p:cNvSpPr txBox="1">
            <a:spLocks noChangeArrowheads="1"/>
          </p:cNvSpPr>
          <p:nvPr/>
        </p:nvSpPr>
        <p:spPr bwMode="auto">
          <a:xfrm>
            <a:off x="269875" y="1778000"/>
            <a:ext cx="3352800" cy="1382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b="1">
                <a:ea typeface="宋体" panose="02010600030101010101" pitchFamily="2" charset="-122"/>
              </a:rPr>
              <a:t>Depth-first search</a:t>
            </a:r>
            <a:endParaRPr lang="en-US" altLang="zh-CN" sz="2400">
              <a:ea typeface="宋体" panose="02010600030101010101" pitchFamily="2" charset="-122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Algorithm with </a:t>
            </a:r>
            <a:r>
              <a:rPr lang="en-US" altLang="zh-CN" sz="2400" b="1">
                <a:ea typeface="宋体" panose="02010600030101010101" pitchFamily="2" charset="-122"/>
              </a:rPr>
              <a:t>write</a:t>
            </a:r>
            <a:r>
              <a:rPr lang="en-US" altLang="zh-CN" sz="2400">
                <a:ea typeface="宋体" panose="02010600030101010101" pitchFamily="2" charset="-122"/>
              </a:rPr>
              <a:t> or </a:t>
            </a:r>
            <a:r>
              <a:rPr lang="en-US" altLang="zh-CN" sz="2400" b="1">
                <a:ea typeface="宋体" panose="02010600030101010101" pitchFamily="2" charset="-122"/>
              </a:rPr>
              <a:t>point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6121400" cy="838200"/>
          </a:xfrm>
        </p:spPr>
        <p:txBody>
          <a:bodyPr/>
          <a:lstStyle/>
          <a:p>
            <a:pPr>
              <a:defRPr/>
            </a:pPr>
            <a:r>
              <a:rPr lang="en-US" altLang="zh-CN" sz="3200">
                <a:ea typeface="宋体" pitchFamily="2" charset="-122"/>
              </a:rPr>
              <a:t>FP-Growth</a:t>
            </a:r>
            <a:r>
              <a:rPr lang="zh-CN" altLang="en-US" sz="3200">
                <a:ea typeface="宋体" pitchFamily="2" charset="-122"/>
              </a:rPr>
              <a:t>算法</a:t>
            </a:r>
            <a:endParaRPr lang="en-US" altLang="zh-CN" sz="3200">
              <a:ea typeface="宋体" pitchFamily="2" charset="-122"/>
            </a:endParaRPr>
          </a:p>
        </p:txBody>
      </p:sp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5910263" y="3165475"/>
            <a:ext cx="782637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748463" y="3165475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a,e</a:t>
            </a:r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8464550" y="3165475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b,e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7616825" y="3165475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</a:t>
            </a: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5092700" y="3165475"/>
            <a:ext cx="760413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9337675" y="3160713"/>
            <a:ext cx="784225" cy="692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c,e</a:t>
            </a:r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8328025" y="2017713"/>
            <a:ext cx="727075" cy="7223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b,c,e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6711950" y="2057400"/>
            <a:ext cx="747713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7526338" y="2057400"/>
            <a:ext cx="749300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a,c,e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5930900" y="2057400"/>
            <a:ext cx="727075" cy="7223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a,b,e</a:t>
            </a: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6235700" y="4227513"/>
            <a:ext cx="685800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6977063" y="4227513"/>
            <a:ext cx="684212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7718425" y="4227513"/>
            <a:ext cx="684213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8461375" y="4227513"/>
            <a:ext cx="682625" cy="611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7073900" y="950913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a,b,c,e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7607300" y="5446713"/>
            <a:ext cx="598488" cy="533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{}</a:t>
            </a:r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V="1">
            <a:off x="8216900" y="4913313"/>
            <a:ext cx="609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V="1">
            <a:off x="7988300" y="4837113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 flipV="1">
            <a:off x="7378700" y="4837113"/>
            <a:ext cx="304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 flipH="1" flipV="1">
            <a:off x="6692900" y="4837113"/>
            <a:ext cx="914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 flipH="1" flipV="1">
            <a:off x="5702300" y="3846513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4" name="Line 24"/>
          <p:cNvSpPr>
            <a:spLocks noChangeShapeType="1"/>
          </p:cNvSpPr>
          <p:nvPr/>
        </p:nvSpPr>
        <p:spPr bwMode="auto">
          <a:xfrm flipH="1" flipV="1">
            <a:off x="6388100" y="3846513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 flipV="1">
            <a:off x="6769100" y="3846513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 flipV="1">
            <a:off x="7378700" y="3846513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 flipV="1">
            <a:off x="5778500" y="3846513"/>
            <a:ext cx="1524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 flipV="1">
            <a:off x="7454900" y="3846513"/>
            <a:ext cx="1219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 flipH="1" flipV="1">
            <a:off x="6540500" y="3846513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V="1">
            <a:off x="8064500" y="3846513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V="1">
            <a:off x="8293100" y="3846513"/>
            <a:ext cx="1219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2" name="Line 32"/>
          <p:cNvSpPr>
            <a:spLocks noChangeShapeType="1"/>
          </p:cNvSpPr>
          <p:nvPr/>
        </p:nvSpPr>
        <p:spPr bwMode="auto">
          <a:xfrm flipH="1" flipV="1">
            <a:off x="7302500" y="3846513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3" name="Line 33"/>
          <p:cNvSpPr>
            <a:spLocks noChangeShapeType="1"/>
          </p:cNvSpPr>
          <p:nvPr/>
        </p:nvSpPr>
        <p:spPr bwMode="auto">
          <a:xfrm flipV="1">
            <a:off x="8826500" y="3846513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V="1">
            <a:off x="8978900" y="3846513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 flipV="1">
            <a:off x="5549900" y="2703513"/>
            <a:ext cx="5334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V="1">
            <a:off x="5549900" y="2779713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V="1">
            <a:off x="6235700" y="2779713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V="1">
            <a:off x="6311900" y="2779713"/>
            <a:ext cx="1371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 flipV="1">
            <a:off x="7073900" y="2779713"/>
            <a:ext cx="76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V="1">
            <a:off x="7150100" y="2779713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 flipV="1">
            <a:off x="6464300" y="2779713"/>
            <a:ext cx="1600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V="1">
            <a:off x="8064500" y="2703513"/>
            <a:ext cx="457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 flipV="1">
            <a:off x="7226300" y="2779713"/>
            <a:ext cx="1447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 flipV="1">
            <a:off x="8826500" y="2703513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 flipH="1" flipV="1">
            <a:off x="8064500" y="2779713"/>
            <a:ext cx="1371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 flipH="1" flipV="1">
            <a:off x="8978900" y="2703513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V="1">
            <a:off x="6464300" y="1636713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V="1">
            <a:off x="7226300" y="1789113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89" name="Line 49"/>
          <p:cNvSpPr>
            <a:spLocks noChangeShapeType="1"/>
          </p:cNvSpPr>
          <p:nvPr/>
        </p:nvSpPr>
        <p:spPr bwMode="auto">
          <a:xfrm flipH="1" flipV="1">
            <a:off x="7759700" y="1712913"/>
            <a:ext cx="762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 flipV="1">
            <a:off x="7912100" y="1636713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12403" name="Group 51"/>
          <p:cNvGraphicFramePr>
            <a:graphicFrameLocks noGrp="1"/>
          </p:cNvGraphicFramePr>
          <p:nvPr/>
        </p:nvGraphicFramePr>
        <p:xfrm>
          <a:off x="4386263" y="4916488"/>
          <a:ext cx="1524000" cy="13128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a, 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11" name="Line 71"/>
          <p:cNvSpPr>
            <a:spLocks noChangeShapeType="1"/>
          </p:cNvSpPr>
          <p:nvPr/>
        </p:nvSpPr>
        <p:spPr bwMode="auto">
          <a:xfrm flipH="1" flipV="1">
            <a:off x="5935663" y="5718175"/>
            <a:ext cx="1655762" cy="44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612424" name="Group 72"/>
          <p:cNvGraphicFramePr>
            <a:graphicFrameLocks noGrp="1"/>
          </p:cNvGraphicFramePr>
          <p:nvPr/>
        </p:nvGraphicFramePr>
        <p:xfrm>
          <a:off x="2797175" y="3603625"/>
          <a:ext cx="1524000" cy="785814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b, 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4397375" y="4208463"/>
            <a:ext cx="2532063" cy="622300"/>
            <a:chOff x="2779" y="2651"/>
            <a:chExt cx="1595" cy="392"/>
          </a:xfrm>
        </p:grpSpPr>
        <p:sp>
          <p:nvSpPr>
            <p:cNvPr id="10348" name="Oval 87"/>
            <p:cNvSpPr>
              <a:spLocks noChangeArrowheads="1"/>
            </p:cNvSpPr>
            <p:nvPr/>
          </p:nvSpPr>
          <p:spPr bwMode="auto">
            <a:xfrm>
              <a:off x="3942" y="2658"/>
              <a:ext cx="432" cy="38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sz="2400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349" name="Line 88"/>
            <p:cNvSpPr>
              <a:spLocks noChangeShapeType="1"/>
            </p:cNvSpPr>
            <p:nvPr/>
          </p:nvSpPr>
          <p:spPr bwMode="auto">
            <a:xfrm flipH="1" flipV="1">
              <a:off x="2779" y="2651"/>
              <a:ext cx="1152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1547118" y="4433888"/>
            <a:ext cx="2736850" cy="1665287"/>
            <a:chOff x="1271" y="2793"/>
            <a:chExt cx="1367" cy="1049"/>
          </a:xfrm>
        </p:grpSpPr>
        <p:sp>
          <p:nvSpPr>
            <p:cNvPr id="10346" name="AutoShape 90"/>
            <p:cNvSpPr>
              <a:spLocks noChangeArrowheads="1"/>
            </p:cNvSpPr>
            <p:nvPr/>
          </p:nvSpPr>
          <p:spPr bwMode="auto">
            <a:xfrm rot="-5530939">
              <a:off x="1902" y="2944"/>
              <a:ext cx="887" cy="585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3618 h 21600"/>
                <a:gd name="T14" fmla="*/ 19067 w 21600"/>
                <a:gd name="T15" fmla="*/ 852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342" y="0"/>
                  </a:lnTo>
                  <a:lnTo>
                    <a:pt x="15342" y="3618"/>
                  </a:lnTo>
                  <a:lnTo>
                    <a:pt x="12427" y="3618"/>
                  </a:lnTo>
                  <a:cubicBezTo>
                    <a:pt x="5564" y="3618"/>
                    <a:pt x="0" y="7441"/>
                    <a:pt x="0" y="12158"/>
                  </a:cubicBezTo>
                  <a:lnTo>
                    <a:pt x="0" y="21600"/>
                  </a:lnTo>
                  <a:lnTo>
                    <a:pt x="5031" y="21600"/>
                  </a:lnTo>
                  <a:lnTo>
                    <a:pt x="5031" y="12158"/>
                  </a:lnTo>
                  <a:cubicBezTo>
                    <a:pt x="5031" y="10160"/>
                    <a:pt x="8342" y="8540"/>
                    <a:pt x="12427" y="8540"/>
                  </a:cubicBezTo>
                  <a:lnTo>
                    <a:pt x="15342" y="8540"/>
                  </a:lnTo>
                  <a:lnTo>
                    <a:pt x="15342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347" name="Text Box 91"/>
            <p:cNvSpPr txBox="1">
              <a:spLocks noChangeArrowheads="1"/>
            </p:cNvSpPr>
            <p:nvPr/>
          </p:nvSpPr>
          <p:spPr bwMode="auto">
            <a:xfrm>
              <a:off x="1271" y="3091"/>
              <a:ext cx="996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all rows that contain  “a”.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 b="1">
                  <a:latin typeface="Tahoma" panose="020B0604030504040204" pitchFamily="34" charset="0"/>
                  <a:ea typeface="宋体" panose="02010600030101010101" pitchFamily="2" charset="-122"/>
                </a:rPr>
                <a:t>{a}-projected database</a:t>
              </a:r>
            </a:p>
          </p:txBody>
        </p:sp>
      </p:grp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2540000" y="3090863"/>
            <a:ext cx="3321050" cy="773112"/>
            <a:chOff x="1600" y="1947"/>
            <a:chExt cx="2092" cy="487"/>
          </a:xfrm>
        </p:grpSpPr>
        <p:sp>
          <p:nvSpPr>
            <p:cNvPr id="10344" name="Oval 93"/>
            <p:cNvSpPr>
              <a:spLocks noChangeArrowheads="1"/>
            </p:cNvSpPr>
            <p:nvPr/>
          </p:nvSpPr>
          <p:spPr bwMode="auto">
            <a:xfrm>
              <a:off x="3213" y="1998"/>
              <a:ext cx="479" cy="4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sz="2400">
                  <a:ea typeface="宋体" panose="02010600030101010101" pitchFamily="2" charset="-122"/>
                </a:rPr>
                <a:t>a,b</a:t>
              </a:r>
            </a:p>
          </p:txBody>
        </p:sp>
        <p:sp>
          <p:nvSpPr>
            <p:cNvPr id="10345" name="Line 94"/>
            <p:cNvSpPr>
              <a:spLocks noChangeShapeType="1"/>
            </p:cNvSpPr>
            <p:nvPr/>
          </p:nvSpPr>
          <p:spPr bwMode="auto">
            <a:xfrm flipH="1" flipV="1">
              <a:off x="1600" y="1947"/>
              <a:ext cx="1609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612447" name="Group 95"/>
          <p:cNvGraphicFramePr>
            <a:graphicFrameLocks noGrp="1"/>
          </p:cNvGraphicFramePr>
          <p:nvPr/>
        </p:nvGraphicFramePr>
        <p:xfrm>
          <a:off x="1047750" y="2652713"/>
          <a:ext cx="1524000" cy="523876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Items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c, 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106"/>
          <p:cNvGrpSpPr>
            <a:grpSpLocks/>
          </p:cNvGrpSpPr>
          <p:nvPr/>
        </p:nvGrpSpPr>
        <p:grpSpPr bwMode="auto">
          <a:xfrm>
            <a:off x="0" y="3212976"/>
            <a:ext cx="2736850" cy="1150618"/>
            <a:chOff x="0" y="1948"/>
            <a:chExt cx="1724" cy="887"/>
          </a:xfrm>
        </p:grpSpPr>
        <p:sp>
          <p:nvSpPr>
            <p:cNvPr id="10342" name="AutoShape 107"/>
            <p:cNvSpPr>
              <a:spLocks noChangeArrowheads="1"/>
            </p:cNvSpPr>
            <p:nvPr/>
          </p:nvSpPr>
          <p:spPr bwMode="auto">
            <a:xfrm rot="-5530939">
              <a:off x="911" y="2023"/>
              <a:ext cx="887" cy="738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1 h 21600"/>
                <a:gd name="T6" fmla="*/ 1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3629 h 21600"/>
                <a:gd name="T14" fmla="*/ 19067 w 21600"/>
                <a:gd name="T15" fmla="*/ 85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342" y="0"/>
                  </a:lnTo>
                  <a:lnTo>
                    <a:pt x="15342" y="3618"/>
                  </a:lnTo>
                  <a:lnTo>
                    <a:pt x="12427" y="3618"/>
                  </a:lnTo>
                  <a:cubicBezTo>
                    <a:pt x="5564" y="3618"/>
                    <a:pt x="0" y="7441"/>
                    <a:pt x="0" y="12158"/>
                  </a:cubicBezTo>
                  <a:lnTo>
                    <a:pt x="0" y="21600"/>
                  </a:lnTo>
                  <a:lnTo>
                    <a:pt x="5031" y="21600"/>
                  </a:lnTo>
                  <a:lnTo>
                    <a:pt x="5031" y="12158"/>
                  </a:lnTo>
                  <a:cubicBezTo>
                    <a:pt x="5031" y="10160"/>
                    <a:pt x="8342" y="8540"/>
                    <a:pt x="12427" y="8540"/>
                  </a:cubicBezTo>
                  <a:lnTo>
                    <a:pt x="15342" y="8540"/>
                  </a:lnTo>
                  <a:lnTo>
                    <a:pt x="15342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343" name="Text Box 108"/>
            <p:cNvSpPr txBox="1">
              <a:spLocks noChangeArrowheads="1"/>
            </p:cNvSpPr>
            <p:nvPr/>
          </p:nvSpPr>
          <p:spPr bwMode="auto">
            <a:xfrm>
              <a:off x="0" y="2017"/>
              <a:ext cx="1256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all rows that contain  “ab”.</a:t>
              </a: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zh-CN" sz="1600" b="1">
                  <a:latin typeface="Tahoma" panose="020B0604030504040204" pitchFamily="34" charset="0"/>
                  <a:ea typeface="宋体" panose="02010600030101010101" pitchFamily="2" charset="-122"/>
                </a:rPr>
                <a:t>{ab}-projected database</a:t>
              </a:r>
            </a:p>
          </p:txBody>
        </p:sp>
      </p:grpSp>
      <p:sp>
        <p:nvSpPr>
          <p:cNvPr id="612461" name="Text Box 109"/>
          <p:cNvSpPr txBox="1">
            <a:spLocks noChangeArrowheads="1"/>
          </p:cNvSpPr>
          <p:nvPr/>
        </p:nvSpPr>
        <p:spPr bwMode="auto">
          <a:xfrm>
            <a:off x="1331913" y="1412875"/>
            <a:ext cx="42084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1">
                <a:latin typeface="Tahoma" panose="020B0604030504040204" pitchFamily="34" charset="0"/>
                <a:ea typeface="宋体" panose="02010600030101010101" pitchFamily="2" charset="-122"/>
              </a:rPr>
              <a:t>Note that we can know the number  of occurrence of “ab” by counting the number of “b” in the {a}-projected database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2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2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46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153400" cy="5105400"/>
          </a:xfrm>
          <a:noFill/>
        </p:spPr>
        <p:txBody>
          <a:bodyPr lIns="92075" tIns="46038" rIns="92075" bIns="46038"/>
          <a:lstStyle/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AutoNum type="arabicPeriod"/>
            </a:pPr>
            <a:r>
              <a:rPr lang="zh-CN" altLang="en-US" sz="2400">
                <a:ea typeface="宋体" panose="02010600030101010101" pitchFamily="2" charset="-122"/>
              </a:rPr>
              <a:t>第一次扫描数据库：</a:t>
            </a: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		类似于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Apriori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算法，找出频繁的1-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itemset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和他们的计	数值， 将频繁项目按频度降序排列</a:t>
            </a: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2. 第二次扫描数据库：</a:t>
            </a: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ea typeface="宋体" panose="02010600030101010101" pitchFamily="2" charset="-122"/>
                <a:cs typeface="Times New Roman" panose="02020603050405020304" pitchFamily="18" charset="0"/>
              </a:rPr>
              <a:t>	   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构造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fp-tree （</a:t>
            </a: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频度从大到小）</a:t>
            </a: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ea typeface="宋体" panose="02010600030101010101" pitchFamily="2" charset="-122"/>
              </a:rPr>
              <a:t>	   挖掘该树（频度从小到大）</a:t>
            </a:r>
          </a:p>
          <a:p>
            <a:pPr marL="533400" indent="-533400" algn="just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 </a:t>
            </a:r>
          </a:p>
          <a:p>
            <a:pPr marL="533400" indent="-533400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 注意：数据库大时，</a:t>
            </a:r>
            <a:r>
              <a:rPr lang="en-US" altLang="zh-CN" sz="2400">
                <a:ea typeface="宋体" panose="02010600030101010101" pitchFamily="2" charset="-122"/>
              </a:rPr>
              <a:t>fp-tree</a:t>
            </a:r>
            <a:r>
              <a:rPr lang="zh-CN" altLang="en-US" sz="2400">
                <a:ea typeface="宋体" panose="02010600030101010101" pitchFamily="2" charset="-122"/>
              </a:rPr>
              <a:t>可能在内存中装不下，需要</a:t>
            </a:r>
          </a:p>
          <a:p>
            <a:pPr marL="533400" indent="-533400">
              <a:lnSpc>
                <a:spcPct val="110000"/>
              </a:lnSpc>
              <a:buClr>
                <a:srgbClr val="170981"/>
              </a:buClr>
              <a:buFont typeface="Monotype Sorts" pitchFamily="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采取</a:t>
            </a:r>
            <a:r>
              <a:rPr lang="en-US" altLang="zh-CN" sz="2400">
                <a:ea typeface="宋体" panose="02010600030101010101" pitchFamily="2" charset="-122"/>
              </a:rPr>
              <a:t>partition</a:t>
            </a:r>
            <a:r>
              <a:rPr lang="zh-CN" altLang="en-US" sz="2400">
                <a:ea typeface="宋体" panose="02010600030101010101" pitchFamily="2" charset="-122"/>
              </a:rPr>
              <a:t>方法。</a:t>
            </a:r>
            <a:endParaRPr lang="en-US" altLang="zh-CN" sz="2400" u="sng">
              <a:ea typeface="宋体" panose="02010600030101010101" pitchFamily="2" charset="-122"/>
            </a:endParaRPr>
          </a:p>
        </p:txBody>
      </p:sp>
      <p:sp>
        <p:nvSpPr>
          <p:cNvPr id="615427" name="Rectangle 3"/>
          <p:cNvSpPr>
            <a:spLocks noChangeArrowheads="1"/>
          </p:cNvSpPr>
          <p:nvPr/>
        </p:nvSpPr>
        <p:spPr bwMode="auto">
          <a:xfrm>
            <a:off x="457200" y="457200"/>
            <a:ext cx="822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FP-Growth</a:t>
            </a:r>
            <a:r>
              <a:rPr lang="zh-CN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算法</a:t>
            </a:r>
          </a:p>
        </p:txBody>
      </p:sp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685800"/>
          </a:xfrm>
        </p:spPr>
        <p:txBody>
          <a:bodyPr/>
          <a:lstStyle/>
          <a:p>
            <a:pPr>
              <a:defRPr/>
            </a:pPr>
            <a:r>
              <a:rPr lang="en-US" altLang="zh-CN" sz="3200">
                <a:ea typeface="宋体" pitchFamily="2" charset="-122"/>
              </a:rPr>
              <a:t>Construct FP-tree from a Transaction Database</a:t>
            </a: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4191000" y="2971800"/>
            <a:ext cx="4579938" cy="3624263"/>
            <a:chOff x="2496" y="1772"/>
            <a:chExt cx="2926" cy="2218"/>
          </a:xfrm>
        </p:grpSpPr>
        <p:sp>
          <p:nvSpPr>
            <p:cNvPr id="12296" name="Text Box 4"/>
            <p:cNvSpPr txBox="1">
              <a:spLocks noChangeArrowheads="1"/>
            </p:cNvSpPr>
            <p:nvPr/>
          </p:nvSpPr>
          <p:spPr bwMode="auto">
            <a:xfrm>
              <a:off x="4796" y="1772"/>
              <a:ext cx="28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zh-CN" altLang="en-US" sz="2000">
                  <a:ea typeface="宋体" panose="02010600030101010101" pitchFamily="2" charset="-122"/>
                </a:rPr>
                <a:t>{}</a:t>
              </a:r>
            </a:p>
          </p:txBody>
        </p:sp>
        <p:sp>
          <p:nvSpPr>
            <p:cNvPr id="12297" name="Text Box 5"/>
            <p:cNvSpPr txBox="1">
              <a:spLocks noChangeArrowheads="1"/>
            </p:cNvSpPr>
            <p:nvPr/>
          </p:nvSpPr>
          <p:spPr bwMode="auto">
            <a:xfrm>
              <a:off x="4508" y="2205"/>
              <a:ext cx="305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f:4</a:t>
              </a:r>
            </a:p>
          </p:txBody>
        </p:sp>
        <p:sp>
          <p:nvSpPr>
            <p:cNvPr id="12298" name="Text Box 6"/>
            <p:cNvSpPr txBox="1">
              <a:spLocks noChangeArrowheads="1"/>
            </p:cNvSpPr>
            <p:nvPr/>
          </p:nvSpPr>
          <p:spPr bwMode="auto">
            <a:xfrm>
              <a:off x="5084" y="2205"/>
              <a:ext cx="333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c:1</a:t>
              </a:r>
            </a:p>
          </p:txBody>
        </p:sp>
        <p:sp>
          <p:nvSpPr>
            <p:cNvPr id="12299" name="Text Box 7"/>
            <p:cNvSpPr txBox="1">
              <a:spLocks noChangeArrowheads="1"/>
            </p:cNvSpPr>
            <p:nvPr/>
          </p:nvSpPr>
          <p:spPr bwMode="auto">
            <a:xfrm>
              <a:off x="5080" y="2588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2300" name="Text Box 8"/>
            <p:cNvSpPr txBox="1">
              <a:spLocks noChangeArrowheads="1"/>
            </p:cNvSpPr>
            <p:nvPr/>
          </p:nvSpPr>
          <p:spPr bwMode="auto">
            <a:xfrm>
              <a:off x="5080" y="2971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p:1</a:t>
              </a:r>
            </a:p>
          </p:txBody>
        </p:sp>
        <p:cxnSp>
          <p:nvCxnSpPr>
            <p:cNvPr id="12301" name="AutoShape 9"/>
            <p:cNvCxnSpPr>
              <a:cxnSpLocks noChangeShapeType="1"/>
              <a:stCxn id="12298" idx="2"/>
              <a:endCxn id="12299" idx="0"/>
            </p:cNvCxnSpPr>
            <p:nvPr/>
          </p:nvCxnSpPr>
          <p:spPr bwMode="auto">
            <a:xfrm>
              <a:off x="5248" y="2458"/>
              <a:ext cx="1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2" name="AutoShape 10"/>
            <p:cNvCxnSpPr>
              <a:cxnSpLocks noChangeShapeType="1"/>
              <a:stCxn id="12299" idx="2"/>
              <a:endCxn id="12300" idx="0"/>
            </p:cNvCxnSpPr>
            <p:nvPr/>
          </p:nvCxnSpPr>
          <p:spPr bwMode="auto">
            <a:xfrm>
              <a:off x="5249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3" name="AutoShape 11"/>
            <p:cNvCxnSpPr>
              <a:cxnSpLocks noChangeShapeType="1"/>
              <a:stCxn id="12296" idx="2"/>
              <a:endCxn id="12298" idx="0"/>
            </p:cNvCxnSpPr>
            <p:nvPr/>
          </p:nvCxnSpPr>
          <p:spPr bwMode="auto">
            <a:xfrm>
              <a:off x="4935" y="2026"/>
              <a:ext cx="313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4" name="AutoShape 12"/>
            <p:cNvCxnSpPr>
              <a:cxnSpLocks noChangeShapeType="1"/>
              <a:stCxn id="12296" idx="2"/>
              <a:endCxn id="12297" idx="0"/>
            </p:cNvCxnSpPr>
            <p:nvPr/>
          </p:nvCxnSpPr>
          <p:spPr bwMode="auto">
            <a:xfrm flipH="1">
              <a:off x="4659" y="2026"/>
              <a:ext cx="276" cy="18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5" name="Text Box 13"/>
            <p:cNvSpPr txBox="1">
              <a:spLocks noChangeArrowheads="1"/>
            </p:cNvSpPr>
            <p:nvPr/>
          </p:nvSpPr>
          <p:spPr bwMode="auto">
            <a:xfrm>
              <a:off x="4700" y="2588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2306" name="Text Box 14"/>
            <p:cNvSpPr txBox="1">
              <a:spLocks noChangeArrowheads="1"/>
            </p:cNvSpPr>
            <p:nvPr/>
          </p:nvSpPr>
          <p:spPr bwMode="auto">
            <a:xfrm>
              <a:off x="4321" y="2588"/>
              <a:ext cx="33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c:3</a:t>
              </a:r>
            </a:p>
          </p:txBody>
        </p:sp>
        <p:cxnSp>
          <p:nvCxnSpPr>
            <p:cNvPr id="12307" name="AutoShape 15"/>
            <p:cNvCxnSpPr>
              <a:cxnSpLocks noChangeShapeType="1"/>
              <a:stCxn id="12297" idx="2"/>
              <a:endCxn id="12306" idx="0"/>
            </p:cNvCxnSpPr>
            <p:nvPr/>
          </p:nvCxnSpPr>
          <p:spPr bwMode="auto">
            <a:xfrm flipH="1">
              <a:off x="4485" y="2458"/>
              <a:ext cx="174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8" name="AutoShape 16"/>
            <p:cNvCxnSpPr>
              <a:cxnSpLocks noChangeShapeType="1"/>
              <a:stCxn id="12297" idx="2"/>
              <a:endCxn id="12305" idx="0"/>
            </p:cNvCxnSpPr>
            <p:nvPr/>
          </p:nvCxnSpPr>
          <p:spPr bwMode="auto">
            <a:xfrm>
              <a:off x="4659" y="2458"/>
              <a:ext cx="21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9" name="Text Box 17"/>
            <p:cNvSpPr txBox="1">
              <a:spLocks noChangeArrowheads="1"/>
            </p:cNvSpPr>
            <p:nvPr/>
          </p:nvSpPr>
          <p:spPr bwMode="auto">
            <a:xfrm>
              <a:off x="4315" y="2971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a:3</a:t>
              </a:r>
            </a:p>
          </p:txBody>
        </p:sp>
        <p:sp>
          <p:nvSpPr>
            <p:cNvPr id="12310" name="Text Box 18"/>
            <p:cNvSpPr txBox="1">
              <a:spLocks noChangeArrowheads="1"/>
            </p:cNvSpPr>
            <p:nvPr/>
          </p:nvSpPr>
          <p:spPr bwMode="auto">
            <a:xfrm>
              <a:off x="4556" y="3356"/>
              <a:ext cx="342" cy="2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b:1</a:t>
              </a:r>
            </a:p>
          </p:txBody>
        </p:sp>
        <p:sp>
          <p:nvSpPr>
            <p:cNvPr id="12311" name="Text Box 19"/>
            <p:cNvSpPr txBox="1">
              <a:spLocks noChangeArrowheads="1"/>
            </p:cNvSpPr>
            <p:nvPr/>
          </p:nvSpPr>
          <p:spPr bwMode="auto">
            <a:xfrm>
              <a:off x="4130" y="3356"/>
              <a:ext cx="378" cy="25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m:2</a:t>
              </a:r>
            </a:p>
          </p:txBody>
        </p:sp>
        <p:sp>
          <p:nvSpPr>
            <p:cNvPr id="12312" name="Text Box 20"/>
            <p:cNvSpPr txBox="1">
              <a:spLocks noChangeArrowheads="1"/>
            </p:cNvSpPr>
            <p:nvPr/>
          </p:nvSpPr>
          <p:spPr bwMode="auto">
            <a:xfrm>
              <a:off x="4148" y="3739"/>
              <a:ext cx="342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p:2</a:t>
              </a:r>
            </a:p>
          </p:txBody>
        </p:sp>
        <p:cxnSp>
          <p:nvCxnSpPr>
            <p:cNvPr id="12313" name="AutoShape 21"/>
            <p:cNvCxnSpPr>
              <a:cxnSpLocks noChangeShapeType="1"/>
              <a:stCxn id="12306" idx="2"/>
              <a:endCxn id="12309" idx="0"/>
            </p:cNvCxnSpPr>
            <p:nvPr/>
          </p:nvCxnSpPr>
          <p:spPr bwMode="auto">
            <a:xfrm>
              <a:off x="4485" y="2842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4" name="AutoShape 22"/>
            <p:cNvCxnSpPr>
              <a:cxnSpLocks noChangeShapeType="1"/>
              <a:stCxn id="12309" idx="2"/>
              <a:endCxn id="12311" idx="0"/>
            </p:cNvCxnSpPr>
            <p:nvPr/>
          </p:nvCxnSpPr>
          <p:spPr bwMode="auto">
            <a:xfrm flipH="1">
              <a:off x="4317" y="3226"/>
              <a:ext cx="168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5" name="AutoShape 23"/>
            <p:cNvCxnSpPr>
              <a:cxnSpLocks noChangeShapeType="1"/>
              <a:stCxn id="12309" idx="2"/>
              <a:endCxn id="12310" idx="0"/>
            </p:cNvCxnSpPr>
            <p:nvPr/>
          </p:nvCxnSpPr>
          <p:spPr bwMode="auto">
            <a:xfrm>
              <a:off x="4485" y="3226"/>
              <a:ext cx="24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6" name="AutoShape 24"/>
            <p:cNvCxnSpPr>
              <a:cxnSpLocks noChangeShapeType="1"/>
              <a:stCxn id="12311" idx="2"/>
              <a:endCxn id="12312" idx="0"/>
            </p:cNvCxnSpPr>
            <p:nvPr/>
          </p:nvCxnSpPr>
          <p:spPr bwMode="auto">
            <a:xfrm>
              <a:off x="4317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7" name="Text Box 25"/>
            <p:cNvSpPr txBox="1">
              <a:spLocks noChangeArrowheads="1"/>
            </p:cNvSpPr>
            <p:nvPr/>
          </p:nvSpPr>
          <p:spPr bwMode="auto">
            <a:xfrm>
              <a:off x="4538" y="3739"/>
              <a:ext cx="378" cy="251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/>
              <a:r>
                <a:rPr lang="en-US" altLang="zh-CN" sz="2000" i="1">
                  <a:ea typeface="宋体" panose="02010600030101010101" pitchFamily="2" charset="-122"/>
                </a:rPr>
                <a:t>m:1</a:t>
              </a:r>
            </a:p>
          </p:txBody>
        </p:sp>
        <p:cxnSp>
          <p:nvCxnSpPr>
            <p:cNvPr id="12318" name="AutoShape 26"/>
            <p:cNvCxnSpPr>
              <a:cxnSpLocks noChangeShapeType="1"/>
              <a:stCxn id="12310" idx="2"/>
              <a:endCxn id="12317" idx="0"/>
            </p:cNvCxnSpPr>
            <p:nvPr/>
          </p:nvCxnSpPr>
          <p:spPr bwMode="auto">
            <a:xfrm>
              <a:off x="4725" y="3610"/>
              <a:ext cx="0" cy="134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9" name="Text Box 27"/>
            <p:cNvSpPr txBox="1">
              <a:spLocks noChangeArrowheads="1"/>
            </p:cNvSpPr>
            <p:nvPr/>
          </p:nvSpPr>
          <p:spPr bwMode="auto">
            <a:xfrm>
              <a:off x="2496" y="1935"/>
              <a:ext cx="1625" cy="1577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altLang="zh-CN" sz="2000" b="1">
                  <a:ea typeface="宋体" panose="02010600030101010101" pitchFamily="2" charset="-122"/>
                </a:rPr>
                <a:t>Header Table</a:t>
              </a:r>
            </a:p>
            <a:p>
              <a:pPr algn="l">
                <a:lnSpc>
                  <a:spcPct val="90000"/>
                </a:lnSpc>
              </a:pPr>
              <a:endParaRPr lang="en-US" altLang="zh-CN" sz="2000" b="1">
                <a:ea typeface="宋体" panose="02010600030101010101" pitchFamily="2" charset="-122"/>
              </a:endParaRPr>
            </a:p>
            <a:p>
              <a:pPr algn="l">
                <a:lnSpc>
                  <a:spcPct val="90000"/>
                </a:lnSpc>
              </a:pPr>
              <a:r>
                <a:rPr lang="en-US" altLang="zh-CN" sz="2000" b="1" i="1" u="sng">
                  <a:ea typeface="宋体" panose="02010600030101010101" pitchFamily="2" charset="-122"/>
                </a:rPr>
                <a:t>Item  frequency  head 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 f	4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c	4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a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b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m	3</a:t>
              </a:r>
            </a:p>
            <a:p>
              <a:pPr algn="l">
                <a:lnSpc>
                  <a:spcPct val="90000"/>
                </a:lnSpc>
              </a:pPr>
              <a:r>
                <a:rPr lang="en-US" altLang="zh-CN" sz="2000" i="1">
                  <a:ea typeface="宋体" panose="02010600030101010101" pitchFamily="2" charset="-122"/>
                </a:rPr>
                <a:t>p	3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12320" name="Freeform 28"/>
            <p:cNvSpPr>
              <a:spLocks/>
            </p:cNvSpPr>
            <p:nvPr/>
          </p:nvSpPr>
          <p:spPr bwMode="auto">
            <a:xfrm>
              <a:off x="3879" y="2341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88 w 672"/>
                <a:gd name="T3" fmla="*/ 192 h 240"/>
                <a:gd name="T4" fmla="*/ 432 w 672"/>
                <a:gd name="T5" fmla="*/ 48 h 240"/>
                <a:gd name="T6" fmla="*/ 672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1" name="Freeform 29"/>
            <p:cNvSpPr>
              <a:spLocks/>
            </p:cNvSpPr>
            <p:nvPr/>
          </p:nvSpPr>
          <p:spPr bwMode="auto">
            <a:xfrm>
              <a:off x="3879" y="2725"/>
              <a:ext cx="432" cy="1"/>
            </a:xfrm>
            <a:custGeom>
              <a:avLst/>
              <a:gdLst>
                <a:gd name="T0" fmla="*/ 0 w 432"/>
                <a:gd name="T1" fmla="*/ 0 h 1"/>
                <a:gd name="T2" fmla="*/ 432 w 432"/>
                <a:gd name="T3" fmla="*/ 0 h 1"/>
                <a:gd name="T4" fmla="*/ 0 60000 65536"/>
                <a:gd name="T5" fmla="*/ 0 60000 65536"/>
                <a:gd name="T6" fmla="*/ 0 w 432"/>
                <a:gd name="T7" fmla="*/ 0 h 1"/>
                <a:gd name="T8" fmla="*/ 432 w 43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1">
                  <a:moveTo>
                    <a:pt x="0" y="0"/>
                  </a:moveTo>
                  <a:cubicBezTo>
                    <a:pt x="0" y="0"/>
                    <a:pt x="216" y="0"/>
                    <a:pt x="43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2" name="Freeform 30"/>
            <p:cNvSpPr>
              <a:spLocks/>
            </p:cNvSpPr>
            <p:nvPr/>
          </p:nvSpPr>
          <p:spPr bwMode="auto">
            <a:xfrm>
              <a:off x="4599" y="2341"/>
              <a:ext cx="480" cy="384"/>
            </a:xfrm>
            <a:custGeom>
              <a:avLst/>
              <a:gdLst>
                <a:gd name="T0" fmla="*/ 0 w 480"/>
                <a:gd name="T1" fmla="*/ 384 h 384"/>
                <a:gd name="T2" fmla="*/ 48 w 480"/>
                <a:gd name="T3" fmla="*/ 336 h 384"/>
                <a:gd name="T4" fmla="*/ 240 w 480"/>
                <a:gd name="T5" fmla="*/ 96 h 384"/>
                <a:gd name="T6" fmla="*/ 480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3" name="Freeform 31"/>
            <p:cNvSpPr>
              <a:spLocks/>
            </p:cNvSpPr>
            <p:nvPr/>
          </p:nvSpPr>
          <p:spPr bwMode="auto">
            <a:xfrm>
              <a:off x="3879" y="2928"/>
              <a:ext cx="432" cy="192"/>
            </a:xfrm>
            <a:custGeom>
              <a:avLst/>
              <a:gdLst>
                <a:gd name="T0" fmla="*/ 0 w 432"/>
                <a:gd name="T1" fmla="*/ 0 h 192"/>
                <a:gd name="T2" fmla="*/ 144 w 432"/>
                <a:gd name="T3" fmla="*/ 48 h 192"/>
                <a:gd name="T4" fmla="*/ 288 w 432"/>
                <a:gd name="T5" fmla="*/ 144 h 192"/>
                <a:gd name="T6" fmla="*/ 432 w 43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4" name="Freeform 32"/>
            <p:cNvSpPr>
              <a:spLocks/>
            </p:cNvSpPr>
            <p:nvPr/>
          </p:nvSpPr>
          <p:spPr bwMode="auto">
            <a:xfrm>
              <a:off x="3888" y="3072"/>
              <a:ext cx="720" cy="384"/>
            </a:xfrm>
            <a:custGeom>
              <a:avLst/>
              <a:gdLst>
                <a:gd name="T0" fmla="*/ 0 w 720"/>
                <a:gd name="T1" fmla="*/ 0 h 384"/>
                <a:gd name="T2" fmla="*/ 240 w 720"/>
                <a:gd name="T3" fmla="*/ 48 h 384"/>
                <a:gd name="T4" fmla="*/ 528 w 720"/>
                <a:gd name="T5" fmla="*/ 288 h 384"/>
                <a:gd name="T6" fmla="*/ 720 w 720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5" name="Freeform 33"/>
            <p:cNvSpPr>
              <a:spLocks/>
            </p:cNvSpPr>
            <p:nvPr/>
          </p:nvSpPr>
          <p:spPr bwMode="auto">
            <a:xfrm>
              <a:off x="4848" y="2832"/>
              <a:ext cx="56" cy="672"/>
            </a:xfrm>
            <a:custGeom>
              <a:avLst/>
              <a:gdLst>
                <a:gd name="T0" fmla="*/ 0 w 56"/>
                <a:gd name="T1" fmla="*/ 672 h 672"/>
                <a:gd name="T2" fmla="*/ 48 w 56"/>
                <a:gd name="T3" fmla="*/ 432 h 672"/>
                <a:gd name="T4" fmla="*/ 48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6" name="Line 34"/>
            <p:cNvSpPr>
              <a:spLocks noChangeShapeType="1"/>
            </p:cNvSpPr>
            <p:nvPr/>
          </p:nvSpPr>
          <p:spPr bwMode="auto">
            <a:xfrm>
              <a:off x="4983" y="2725"/>
              <a:ext cx="9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7" name="Freeform 35"/>
            <p:cNvSpPr>
              <a:spLocks/>
            </p:cNvSpPr>
            <p:nvPr/>
          </p:nvSpPr>
          <p:spPr bwMode="auto">
            <a:xfrm>
              <a:off x="3888" y="3264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144 w 288"/>
                <a:gd name="T3" fmla="*/ 48 h 240"/>
                <a:gd name="T4" fmla="*/ 192 w 288"/>
                <a:gd name="T5" fmla="*/ 192 h 240"/>
                <a:gd name="T6" fmla="*/ 288 w 288"/>
                <a:gd name="T7" fmla="*/ 24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8" name="Freeform 36"/>
            <p:cNvSpPr>
              <a:spLocks/>
            </p:cNvSpPr>
            <p:nvPr/>
          </p:nvSpPr>
          <p:spPr bwMode="auto">
            <a:xfrm>
              <a:off x="4464" y="3504"/>
              <a:ext cx="96" cy="384"/>
            </a:xfrm>
            <a:custGeom>
              <a:avLst/>
              <a:gdLst>
                <a:gd name="T0" fmla="*/ 0 w 96"/>
                <a:gd name="T1" fmla="*/ 0 h 384"/>
                <a:gd name="T2" fmla="*/ 48 w 96"/>
                <a:gd name="T3" fmla="*/ 96 h 384"/>
                <a:gd name="T4" fmla="*/ 48 w 96"/>
                <a:gd name="T5" fmla="*/ 288 h 384"/>
                <a:gd name="T6" fmla="*/ 96 w 96"/>
                <a:gd name="T7" fmla="*/ 384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29" name="Freeform 37"/>
            <p:cNvSpPr>
              <a:spLocks/>
            </p:cNvSpPr>
            <p:nvPr/>
          </p:nvSpPr>
          <p:spPr bwMode="auto">
            <a:xfrm>
              <a:off x="3888" y="3456"/>
              <a:ext cx="288" cy="432"/>
            </a:xfrm>
            <a:custGeom>
              <a:avLst/>
              <a:gdLst>
                <a:gd name="T0" fmla="*/ 0 w 288"/>
                <a:gd name="T1" fmla="*/ 0 h 432"/>
                <a:gd name="T2" fmla="*/ 96 w 288"/>
                <a:gd name="T3" fmla="*/ 144 h 432"/>
                <a:gd name="T4" fmla="*/ 144 w 288"/>
                <a:gd name="T5" fmla="*/ 336 h 432"/>
                <a:gd name="T6" fmla="*/ 288 w 28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330" name="Freeform 38"/>
            <p:cNvSpPr>
              <a:spLocks/>
            </p:cNvSpPr>
            <p:nvPr/>
          </p:nvSpPr>
          <p:spPr bwMode="auto">
            <a:xfrm>
              <a:off x="4464" y="3216"/>
              <a:ext cx="768" cy="672"/>
            </a:xfrm>
            <a:custGeom>
              <a:avLst/>
              <a:gdLst>
                <a:gd name="T0" fmla="*/ 0 w 768"/>
                <a:gd name="T1" fmla="*/ 672 h 672"/>
                <a:gd name="T2" fmla="*/ 96 w 768"/>
                <a:gd name="T3" fmla="*/ 528 h 672"/>
                <a:gd name="T4" fmla="*/ 528 w 768"/>
                <a:gd name="T5" fmla="*/ 384 h 672"/>
                <a:gd name="T6" fmla="*/ 768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12292" name="Text Box 39"/>
          <p:cNvSpPr txBox="1">
            <a:spLocks noChangeArrowheads="1"/>
          </p:cNvSpPr>
          <p:nvPr/>
        </p:nvSpPr>
        <p:spPr bwMode="auto">
          <a:xfrm>
            <a:off x="6705600" y="2362200"/>
            <a:ext cx="20970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lang="en-US" altLang="zh-CN" sz="2000" b="1" i="1">
                <a:ea typeface="宋体" panose="02010600030101010101" pitchFamily="2" charset="-122"/>
              </a:rPr>
              <a:t>min_support = 3</a:t>
            </a:r>
            <a:endParaRPr lang="en-US" altLang="zh-CN" sz="2400" b="1" u="sng">
              <a:ea typeface="宋体" panose="02010600030101010101" pitchFamily="2" charset="-122"/>
            </a:endParaRPr>
          </a:p>
        </p:txBody>
      </p:sp>
      <p:sp>
        <p:nvSpPr>
          <p:cNvPr id="12293" name="Rectangle 40"/>
          <p:cNvSpPr>
            <a:spLocks noChangeArrowheads="1"/>
          </p:cNvSpPr>
          <p:nvPr/>
        </p:nvSpPr>
        <p:spPr bwMode="auto">
          <a:xfrm>
            <a:off x="914400" y="1676400"/>
            <a:ext cx="59563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 i="1" u="sng">
                <a:ea typeface="宋体" panose="02010600030101010101" pitchFamily="2" charset="-122"/>
              </a:rPr>
              <a:t>TID		Items bought	  (ordered) frequent items</a:t>
            </a:r>
          </a:p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100		{</a:t>
            </a:r>
            <a:r>
              <a:rPr lang="en-US" altLang="zh-CN" sz="2000" b="1" i="1">
                <a:ea typeface="宋体" panose="02010600030101010101" pitchFamily="2" charset="-122"/>
              </a:rPr>
              <a:t>f, a, c, d, g, i, m, p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  <a:r>
              <a:rPr lang="en-US" altLang="zh-CN" sz="2000" b="1" i="1">
                <a:ea typeface="宋体" panose="02010600030101010101" pitchFamily="2" charset="-122"/>
              </a:rPr>
              <a:t>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f, c, a, m, p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</a:p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200		{</a:t>
            </a:r>
            <a:r>
              <a:rPr lang="en-US" altLang="zh-CN" sz="2000" b="1" i="1">
                <a:ea typeface="宋体" panose="02010600030101010101" pitchFamily="2" charset="-122"/>
              </a:rPr>
              <a:t>a, b, c, f, l, m, o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  <a:r>
              <a:rPr lang="en-US" altLang="zh-CN" sz="2000" b="1" i="1">
                <a:ea typeface="宋体" panose="02010600030101010101" pitchFamily="2" charset="-122"/>
              </a:rPr>
              <a:t>	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f, c, a, b, m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</a:p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300	</a:t>
            </a:r>
            <a:r>
              <a:rPr lang="en-US" altLang="zh-CN" sz="2000" b="1" i="1">
                <a:ea typeface="宋体" panose="02010600030101010101" pitchFamily="2" charset="-122"/>
              </a:rPr>
              <a:t> 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b, f, h, j, o, w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  <a:r>
              <a:rPr lang="en-US" altLang="zh-CN" sz="2000" b="1" i="1">
                <a:ea typeface="宋体" panose="02010600030101010101" pitchFamily="2" charset="-122"/>
              </a:rPr>
              <a:t>	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f, b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</a:p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400	</a:t>
            </a:r>
            <a:r>
              <a:rPr lang="en-US" altLang="zh-CN" sz="2000" b="1" i="1">
                <a:ea typeface="宋体" panose="02010600030101010101" pitchFamily="2" charset="-122"/>
              </a:rPr>
              <a:t> 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b, c, k, s, p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  <a:r>
              <a:rPr lang="en-US" altLang="zh-CN" sz="2000" b="1" i="1">
                <a:ea typeface="宋体" panose="02010600030101010101" pitchFamily="2" charset="-122"/>
              </a:rPr>
              <a:t>	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c, b, p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</a:p>
          <a:p>
            <a:pPr algn="l">
              <a:lnSpc>
                <a:spcPct val="40000"/>
              </a:lnSpc>
              <a:spcBef>
                <a:spcPct val="5000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500</a:t>
            </a:r>
            <a:r>
              <a:rPr lang="en-US" altLang="zh-CN" sz="2000" b="1" i="1">
                <a:ea typeface="宋体" panose="02010600030101010101" pitchFamily="2" charset="-122"/>
              </a:rPr>
              <a:t>	 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a, f, c, e, l, p, m, n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  <a:r>
              <a:rPr lang="en-US" altLang="zh-CN" sz="2000" b="1" i="1">
                <a:ea typeface="宋体" panose="02010600030101010101" pitchFamily="2" charset="-122"/>
              </a:rPr>
              <a:t>	</a:t>
            </a:r>
            <a:r>
              <a:rPr lang="en-US" altLang="zh-CN" sz="2000" b="1">
                <a:ea typeface="宋体" panose="02010600030101010101" pitchFamily="2" charset="-122"/>
              </a:rPr>
              <a:t>{</a:t>
            </a:r>
            <a:r>
              <a:rPr lang="en-US" altLang="zh-CN" sz="2000" b="1" i="1">
                <a:ea typeface="宋体" panose="02010600030101010101" pitchFamily="2" charset="-122"/>
              </a:rPr>
              <a:t>f, c, a, m, p</a:t>
            </a:r>
            <a:r>
              <a:rPr lang="en-US" altLang="zh-CN" sz="2000" b="1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12294" name="Text Box 41"/>
          <p:cNvSpPr txBox="1">
            <a:spLocks noChangeArrowheads="1"/>
          </p:cNvSpPr>
          <p:nvPr/>
        </p:nvSpPr>
        <p:spPr bwMode="auto">
          <a:xfrm>
            <a:off x="304800" y="3429000"/>
            <a:ext cx="3810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扫描数据库一遍，找到所有的频繁项目</a:t>
            </a:r>
            <a:endParaRPr lang="en-US" altLang="zh-CN" sz="240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将频繁项目按照降序排列，生成一个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f-list</a:t>
            </a:r>
          </a:p>
          <a:p>
            <a:pPr algn="l" eaLnBrk="1" hangingPunct="1">
              <a:lnSpc>
                <a:spcPct val="80000"/>
              </a:lnSpc>
              <a:spcBef>
                <a:spcPct val="50000"/>
              </a:spcBef>
              <a:buFontTx/>
              <a:buAutoNum type="arabicPeriod"/>
            </a:pPr>
            <a:r>
              <a:rPr lang="zh-CN" altLang="en-US" sz="2400">
                <a:latin typeface="Tahoma" panose="020B0604030504040204" pitchFamily="34" charset="0"/>
                <a:ea typeface="宋体" panose="02010600030101010101" pitchFamily="2" charset="-122"/>
              </a:rPr>
              <a:t>再扫描数据库一遍，构造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FP-Tree</a:t>
            </a:r>
          </a:p>
        </p:txBody>
      </p:sp>
      <p:sp>
        <p:nvSpPr>
          <p:cNvPr id="12295" name="Text Box 42"/>
          <p:cNvSpPr txBox="1">
            <a:spLocks noChangeArrowheads="1"/>
          </p:cNvSpPr>
          <p:nvPr/>
        </p:nvSpPr>
        <p:spPr bwMode="auto">
          <a:xfrm>
            <a:off x="3565525" y="6129338"/>
            <a:ext cx="260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zh-CN" sz="240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F-list</a:t>
            </a:r>
            <a:r>
              <a:rPr lang="en-US" altLang="zh-CN" sz="2400">
                <a:latin typeface="Tahoma" panose="020B0604030504040204" pitchFamily="34" charset="0"/>
                <a:ea typeface="宋体" panose="02010600030101010101" pitchFamily="2" charset="-122"/>
              </a:rPr>
              <a:t>=f-c-a-b-m-p</a:t>
            </a:r>
          </a:p>
        </p:txBody>
      </p:sp>
    </p:spTree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han">
  <a:themeElements>
    <a:clrScheme name="">
      <a:dk1>
        <a:srgbClr val="000000"/>
      </a:dk1>
      <a:lt1>
        <a:srgbClr val="DEFEEE"/>
      </a:lt1>
      <a:dk2>
        <a:srgbClr val="0000FF"/>
      </a:dk2>
      <a:lt2>
        <a:srgbClr val="333300"/>
      </a:lt2>
      <a:accent1>
        <a:srgbClr val="CC0099"/>
      </a:accent1>
      <a:accent2>
        <a:srgbClr val="003300"/>
      </a:accent2>
      <a:accent3>
        <a:srgbClr val="ECFEF5"/>
      </a:accent3>
      <a:accent4>
        <a:srgbClr val="000000"/>
      </a:accent4>
      <a:accent5>
        <a:srgbClr val="E2AACA"/>
      </a:accent5>
      <a:accent6>
        <a:srgbClr val="002D00"/>
      </a:accent6>
      <a:hlink>
        <a:srgbClr val="CC3300"/>
      </a:hlink>
      <a:folHlink>
        <a:srgbClr val="FF3399"/>
      </a:folHlink>
    </a:clrScheme>
    <a:fontScheme name="h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ha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7541</TotalTime>
  <Words>3712</Words>
  <Application>Microsoft Macintosh PowerPoint</Application>
  <PresentationFormat>全屏显示(4:3)</PresentationFormat>
  <Paragraphs>790</Paragraphs>
  <Slides>55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宋体</vt:lpstr>
      <vt:lpstr>Monotype Sorts</vt:lpstr>
      <vt:lpstr>Tahoma</vt:lpstr>
      <vt:lpstr>Times New Roman</vt:lpstr>
      <vt:lpstr>Wingdings</vt:lpstr>
      <vt:lpstr>han</vt:lpstr>
      <vt:lpstr>Chart</vt:lpstr>
      <vt:lpstr>PowerPoint 演示文稿</vt:lpstr>
      <vt:lpstr>Comparison of Data Layouts</vt:lpstr>
      <vt:lpstr>Vertical format for write-based FPM</vt:lpstr>
      <vt:lpstr>Vertical format for write-based FPM</vt:lpstr>
      <vt:lpstr>PowerPoint 演示文稿</vt:lpstr>
      <vt:lpstr>FP-Growth算法</vt:lpstr>
      <vt:lpstr>FP-Growth算法</vt:lpstr>
      <vt:lpstr>PowerPoint 演示文稿</vt:lpstr>
      <vt:lpstr>Construct FP-tree from a Transaction Database</vt:lpstr>
      <vt:lpstr>条件模式基</vt:lpstr>
      <vt:lpstr>递归构造条件模式基</vt:lpstr>
      <vt:lpstr>递归构造条件模式基</vt:lpstr>
      <vt:lpstr>递归构造条件模式基</vt:lpstr>
      <vt:lpstr>递归构造条件模式基</vt:lpstr>
      <vt:lpstr>PowerPoint 演示文稿</vt:lpstr>
      <vt:lpstr>Benefits of the FP-tree Structure</vt:lpstr>
      <vt:lpstr>Partition Patterns and Databases</vt:lpstr>
      <vt:lpstr>FP-Growth vs. Apriori: Scalability With the Support Threshold</vt:lpstr>
      <vt:lpstr>VIPER vs. FP-Growth: Comparision</vt:lpstr>
      <vt:lpstr>VIPER vs. FP-Growth: Comparision</vt:lpstr>
      <vt:lpstr>Why would write-based algorithms be faster ?</vt:lpstr>
      <vt:lpstr>Why would write-based algorithms be faster ?</vt:lpstr>
      <vt:lpstr>However......</vt:lpstr>
      <vt:lpstr>PowerPoint 演示文稿</vt:lpstr>
      <vt:lpstr>No candidates ?</vt:lpstr>
      <vt:lpstr>So far, we covered</vt:lpstr>
      <vt:lpstr>PowerPoint 演示文稿</vt:lpstr>
      <vt:lpstr>PrefixSpan算法</vt:lpstr>
      <vt:lpstr>PrefixSpan算法 – 流程</vt:lpstr>
      <vt:lpstr>PrefixSpan算法 – 流程</vt:lpstr>
      <vt:lpstr>PrefixSpan算法 – 流程</vt:lpstr>
      <vt:lpstr>PrefixSpan: Example of Write-based Method</vt:lpstr>
      <vt:lpstr>PrefixSpan算法 – 小结</vt:lpstr>
      <vt:lpstr>PrefixSpan算法 – 小结</vt:lpstr>
      <vt:lpstr>PrefixSpan算法 – 拓展</vt:lpstr>
      <vt:lpstr>So far, we covered</vt:lpstr>
      <vt:lpstr>Search Space in gSpan</vt:lpstr>
      <vt:lpstr>So far, we covered</vt:lpstr>
      <vt:lpstr>关联规则应用案例1</vt:lpstr>
      <vt:lpstr>关联规则应用案例1</vt:lpstr>
      <vt:lpstr>关联规则应用案例1</vt:lpstr>
      <vt:lpstr>关联规则应用案例1</vt:lpstr>
      <vt:lpstr>关联规则应用案例1</vt:lpstr>
      <vt:lpstr>关联规则应用案例1</vt:lpstr>
      <vt:lpstr>关联规则应用案例1</vt:lpstr>
      <vt:lpstr>关联规则应用案例1</vt:lpstr>
      <vt:lpstr>应用案例2</vt:lpstr>
      <vt:lpstr>应用案例2</vt:lpstr>
      <vt:lpstr>应用案例2</vt:lpstr>
      <vt:lpstr>应用案例2</vt:lpstr>
      <vt:lpstr>应用案例2</vt:lpstr>
      <vt:lpstr>应用案例2</vt:lpstr>
      <vt:lpstr>应用案例2</vt:lpstr>
      <vt:lpstr>应用案例2</vt:lpstr>
      <vt:lpstr>应用案例2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Jiawei Han</dc:creator>
  <cp:lastModifiedBy>Microsoft Office User</cp:lastModifiedBy>
  <cp:revision>164</cp:revision>
  <cp:lastPrinted>1998-10-25T21:42:16Z</cp:lastPrinted>
  <dcterms:created xsi:type="dcterms:W3CDTF">1998-06-19T04:38:52Z</dcterms:created>
  <dcterms:modified xsi:type="dcterms:W3CDTF">2025-03-13T23:47:42Z</dcterms:modified>
</cp:coreProperties>
</file>